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0" r:id="rId4"/>
    <p:sldMasterId id="2147483950" r:id="rId5"/>
    <p:sldMasterId id="2147483958" r:id="rId6"/>
  </p:sldMasterIdLst>
  <p:notesMasterIdLst>
    <p:notesMasterId r:id="rId25"/>
  </p:notesMasterIdLst>
  <p:handoutMasterIdLst>
    <p:handoutMasterId r:id="rId26"/>
  </p:handoutMasterIdLst>
  <p:sldIdLst>
    <p:sldId id="708" r:id="rId7"/>
    <p:sldId id="260" r:id="rId8"/>
    <p:sldId id="261" r:id="rId9"/>
    <p:sldId id="263" r:id="rId10"/>
    <p:sldId id="264" r:id="rId11"/>
    <p:sldId id="267" r:id="rId12"/>
    <p:sldId id="268" r:id="rId13"/>
    <p:sldId id="271" r:id="rId14"/>
    <p:sldId id="711" r:id="rId15"/>
    <p:sldId id="273" r:id="rId16"/>
    <p:sldId id="274" r:id="rId17"/>
    <p:sldId id="258" r:id="rId18"/>
    <p:sldId id="712" r:id="rId19"/>
    <p:sldId id="713" r:id="rId20"/>
    <p:sldId id="275" r:id="rId21"/>
    <p:sldId id="276" r:id="rId22"/>
    <p:sldId id="277" r:id="rId23"/>
    <p:sldId id="58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y D. Griffith Hotvedt" initials="CH" lastIdx="1" clrIdx="0">
    <p:extLst>
      <p:ext uri="{19B8F6BF-5375-455C-9EA6-DF929625EA0E}">
        <p15:presenceInfo xmlns:p15="http://schemas.microsoft.com/office/powerpoint/2012/main" userId="S::hotvedt@uark.edu::675e5f2f-5c2d-4656-a631-4b0c8c6cc1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D2235"/>
    <a:srgbClr val="000000"/>
    <a:srgbClr val="601469"/>
    <a:srgbClr val="6E2774"/>
    <a:srgbClr val="67256C"/>
    <a:srgbClr val="851A94"/>
    <a:srgbClr val="D02D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77BD55-C8F5-44DB-8EE6-7D8DBCF14853}" v="318" dt="2020-12-07T20:03:01.836"/>
    <p1510:client id="{24FD154D-AF98-7E48-B8BF-2057D6CF145B}" v="1" dt="2020-12-17T04:42:39.178"/>
    <p1510:client id="{DBFF3AE9-04BE-4A73-8E19-3FEF84920B33}" v="152" dt="2020-12-07T20:22:54.0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05"/>
    <p:restoredTop sz="94584"/>
  </p:normalViewPr>
  <p:slideViewPr>
    <p:cSldViewPr snapToGrid="0">
      <p:cViewPr varScale="1">
        <p:scale>
          <a:sx n="104" d="100"/>
          <a:sy n="104" d="100"/>
        </p:scale>
        <p:origin x="768" y="19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527CBB-3E0C-1244-8D5C-716526AB41F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0CC36B6-329F-6743-B72E-C318004129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AF93A3-B6FE-8648-9FE5-650C61EF3386}" type="datetimeFigureOut">
              <a:rPr lang="en-US" smtClean="0"/>
              <a:t>2/25/21</a:t>
            </a:fld>
            <a:endParaRPr lang="en-US"/>
          </a:p>
        </p:txBody>
      </p:sp>
      <p:sp>
        <p:nvSpPr>
          <p:cNvPr id="4" name="Footer Placeholder 3">
            <a:extLst>
              <a:ext uri="{FF2B5EF4-FFF2-40B4-BE49-F238E27FC236}">
                <a16:creationId xmlns:a16="http://schemas.microsoft.com/office/drawing/2014/main" id="{CD1CAF2F-D579-5B41-BF19-05290355F6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6CC7BA0-F4A9-4C48-B1F8-E576680C4A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CD683C-AC72-244B-9D71-DA4C024BAFAE}" type="slidenum">
              <a:rPr lang="en-US" smtClean="0"/>
              <a:t>‹#›</a:t>
            </a:fld>
            <a:endParaRPr lang="en-US"/>
          </a:p>
        </p:txBody>
      </p:sp>
    </p:spTree>
    <p:extLst>
      <p:ext uri="{BB962C8B-B14F-4D97-AF65-F5344CB8AC3E}">
        <p14:creationId xmlns:p14="http://schemas.microsoft.com/office/powerpoint/2010/main" val="3453981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76A0C0-C84D-2D45-973A-8FC777BD8389}" type="datetimeFigureOut">
              <a:rPr lang="en-US" smtClean="0"/>
              <a:t>2/25/21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2FEFAB-ADB0-4A47-A1CB-8A6FD235BB7D}" type="slidenum">
              <a:rPr lang="en-US" smtClean="0"/>
              <a:t>‹#›</a:t>
            </a:fld>
            <a:endParaRPr lang="en-US"/>
          </a:p>
        </p:txBody>
      </p:sp>
    </p:spTree>
    <p:extLst>
      <p:ext uri="{BB962C8B-B14F-4D97-AF65-F5344CB8AC3E}">
        <p14:creationId xmlns:p14="http://schemas.microsoft.com/office/powerpoint/2010/main" val="643307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BFCD8-1D1D-B344-9939-C8B7FEF3A2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Calibri"/>
              <a:sym typeface="Calibri"/>
            </a:endParaRPr>
          </a:p>
        </p:txBody>
      </p:sp>
    </p:spTree>
    <p:extLst>
      <p:ext uri="{BB962C8B-B14F-4D97-AF65-F5344CB8AC3E}">
        <p14:creationId xmlns:p14="http://schemas.microsoft.com/office/powerpoint/2010/main" val="1899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c6f980f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c6f980f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5983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84a7bd60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784a7bd60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6357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784a7bd60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784a7bd60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1460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x-none" altLang="x-none">
              <a:ea typeface="ＭＳ Ｐゴシック" charset="-128"/>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AFCA305A-4617-9545-A491-796779B9B17D}" type="slidenum">
              <a:rPr kumimoji="0" lang="en-US" altLang="x-none" sz="1200" b="0" i="0" u="none" strike="noStrike" kern="1200" cap="none" spc="0" normalizeH="0" baseline="0" noProof="0">
                <a:ln>
                  <a:noFill/>
                </a:ln>
                <a:solidFill>
                  <a:prstClr val="black"/>
                </a:solidFill>
                <a:effectLst/>
                <a:uLnTx/>
                <a:uFillTx/>
                <a:latin typeface="Calibri" charset="0"/>
                <a:ea typeface="ＭＳ Ｐゴシック"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18</a:t>
            </a:fld>
            <a:endParaRPr kumimoji="0" lang="en-US" altLang="x-none"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3983273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Century Gothic" charset="0"/>
                <a:ea typeface="Century Gothic" charset="0"/>
                <a:cs typeface="Century Gothic"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1"/>
          </p:nvPr>
        </p:nvSpPr>
        <p:spPr/>
        <p:txBody>
          <a:bodyPr/>
          <a:lstStyle/>
          <a:p>
            <a:fld id="{B88CE1A6-3BA2-A642-8632-A380944C8708}" type="slidenum">
              <a:rPr lang="en-US" smtClean="0"/>
              <a:t>‹#›</a:t>
            </a:fld>
            <a:endParaRPr lang="en-US"/>
          </a:p>
        </p:txBody>
      </p:sp>
      <p:sp>
        <p:nvSpPr>
          <p:cNvPr id="15" name="Title 14"/>
          <p:cNvSpPr>
            <a:spLocks noGrp="1"/>
          </p:cNvSpPr>
          <p:nvPr>
            <p:ph type="title"/>
          </p:nvPr>
        </p:nvSpPr>
        <p:spPr/>
        <p:txBody>
          <a:bodyPr/>
          <a:lstStyle/>
          <a:p>
            <a:r>
              <a:rPr lang="en-US"/>
              <a:t>Click to edit Master title style</a:t>
            </a:r>
          </a:p>
        </p:txBody>
      </p:sp>
      <p:sp>
        <p:nvSpPr>
          <p:cNvPr id="16" name="Footer Placeholder 4"/>
          <p:cNvSpPr>
            <a:spLocks noGrp="1"/>
          </p:cNvSpPr>
          <p:nvPr>
            <p:ph type="ftr" sz="quarter" idx="3"/>
          </p:nvPr>
        </p:nvSpPr>
        <p:spPr>
          <a:xfrm>
            <a:off x="1097280" y="6438256"/>
            <a:ext cx="10058400" cy="357626"/>
          </a:xfrm>
          <a:prstGeom prst="rect">
            <a:avLst/>
          </a:prstGeom>
        </p:spPr>
        <p:txBody>
          <a:bodyPr vert="horz" lIns="91440" tIns="45720" rIns="91440" bIns="45720" rtlCol="0" anchor="ctr"/>
          <a:lstStyle>
            <a:lvl1pPr algn="ctr">
              <a:defRPr sz="2800" b="1" cap="none" spc="800" baseline="0">
                <a:solidFill>
                  <a:srgbClr val="FFFFFF"/>
                </a:solidFill>
                <a:latin typeface="Century Gothic" charset="0"/>
                <a:ea typeface="Century Gothic" charset="0"/>
                <a:cs typeface="Century Gothic" charset="0"/>
              </a:defRPr>
            </a:lvl1pPr>
          </a:lstStyle>
          <a:p>
            <a:r>
              <a:rPr lang="en-US"/>
              <a:t>Native Farm Bill Coalition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Indigenous Food and Agriculture initiative</a:t>
            </a:r>
          </a:p>
        </p:txBody>
      </p:sp>
    </p:spTree>
    <p:extLst>
      <p:ext uri="{BB962C8B-B14F-4D97-AF65-F5344CB8AC3E}">
        <p14:creationId xmlns:p14="http://schemas.microsoft.com/office/powerpoint/2010/main" val="2164839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1">
                <a:solidFill>
                  <a:srgbClr val="9D2234"/>
                </a:solidFill>
                <a:latin typeface="Arial-BoldItalicMT"/>
                <a:cs typeface="Arial-BoldItalicM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600" b="1" i="0">
                <a:solidFill>
                  <a:schemeClr val="bg1"/>
                </a:solidFill>
                <a:latin typeface="Arial"/>
                <a:cs typeface="Arial"/>
              </a:defRPr>
            </a:lvl1pPr>
          </a:lstStyle>
          <a:p>
            <a:pPr marL="12700">
              <a:lnSpc>
                <a:spcPct val="100000"/>
              </a:lnSpc>
              <a:spcBef>
                <a:spcPts val="20"/>
              </a:spcBef>
            </a:pPr>
            <a:r>
              <a:rPr spc="-65" dirty="0"/>
              <a:t>IN</a:t>
            </a:r>
            <a:r>
              <a:rPr spc="-150" dirty="0"/>
              <a:t>D</a:t>
            </a:r>
            <a:r>
              <a:rPr spc="-70" dirty="0"/>
              <a:t>I</a:t>
            </a:r>
            <a:r>
              <a:rPr spc="-175" dirty="0"/>
              <a:t>G</a:t>
            </a:r>
            <a:r>
              <a:rPr spc="-300" dirty="0"/>
              <a:t>E</a:t>
            </a:r>
            <a:r>
              <a:rPr spc="-110" dirty="0"/>
              <a:t>N</a:t>
            </a:r>
            <a:r>
              <a:rPr spc="-160" dirty="0"/>
              <a:t>O</a:t>
            </a:r>
            <a:r>
              <a:rPr spc="-110" dirty="0"/>
              <a:t>U</a:t>
            </a:r>
            <a:r>
              <a:rPr spc="-315" dirty="0"/>
              <a:t>S</a:t>
            </a:r>
            <a:r>
              <a:rPr spc="-80" dirty="0"/>
              <a:t> </a:t>
            </a:r>
            <a:r>
              <a:rPr spc="-254" dirty="0"/>
              <a:t>F</a:t>
            </a:r>
            <a:r>
              <a:rPr spc="-160" dirty="0"/>
              <a:t>OO</a:t>
            </a:r>
            <a:r>
              <a:rPr spc="-150" dirty="0"/>
              <a:t>D</a:t>
            </a:r>
            <a:r>
              <a:rPr spc="-80" dirty="0"/>
              <a:t> </a:t>
            </a:r>
            <a:r>
              <a:rPr spc="-185" dirty="0"/>
              <a:t>A</a:t>
            </a:r>
            <a:r>
              <a:rPr spc="-110" dirty="0"/>
              <a:t>N</a:t>
            </a:r>
            <a:r>
              <a:rPr spc="-150" dirty="0"/>
              <a:t>D</a:t>
            </a:r>
            <a:r>
              <a:rPr spc="-80" dirty="0"/>
              <a:t> </a:t>
            </a:r>
            <a:r>
              <a:rPr spc="-204" dirty="0"/>
              <a:t>A</a:t>
            </a:r>
            <a:r>
              <a:rPr spc="-220" dirty="0"/>
              <a:t>G</a:t>
            </a:r>
            <a:r>
              <a:rPr spc="-260" dirty="0"/>
              <a:t>R</a:t>
            </a:r>
            <a:r>
              <a:rPr spc="-100" dirty="0"/>
              <a:t>I</a:t>
            </a:r>
            <a:r>
              <a:rPr spc="-240" dirty="0"/>
              <a:t>C</a:t>
            </a:r>
            <a:r>
              <a:rPr spc="-110" dirty="0"/>
              <a:t>U</a:t>
            </a:r>
            <a:r>
              <a:rPr spc="-425" dirty="0"/>
              <a:t>L</a:t>
            </a:r>
            <a:r>
              <a:rPr spc="-195" dirty="0"/>
              <a:t>T</a:t>
            </a:r>
            <a:r>
              <a:rPr spc="-110" dirty="0"/>
              <a:t>U</a:t>
            </a:r>
            <a:r>
              <a:rPr spc="-260" dirty="0"/>
              <a:t>R</a:t>
            </a:r>
            <a:r>
              <a:rPr spc="-290" dirty="0"/>
              <a:t>E</a:t>
            </a:r>
            <a:r>
              <a:rPr spc="-90" dirty="0"/>
              <a:t> </a:t>
            </a:r>
            <a:r>
              <a:rPr spc="-65" dirty="0"/>
              <a:t>IN</a:t>
            </a:r>
            <a:r>
              <a:rPr spc="-110" dirty="0"/>
              <a:t>IT</a:t>
            </a:r>
            <a:r>
              <a:rPr spc="-25" dirty="0"/>
              <a:t>I</a:t>
            </a:r>
            <a:r>
              <a:rPr spc="-310" dirty="0"/>
              <a:t>A</a:t>
            </a:r>
            <a:r>
              <a:rPr spc="-195" dirty="0"/>
              <a:t>T</a:t>
            </a:r>
            <a:r>
              <a:rPr spc="-50" dirty="0"/>
              <a:t>I</a:t>
            </a:r>
            <a:r>
              <a:rPr spc="-100" dirty="0"/>
              <a:t>V</a:t>
            </a:r>
            <a:r>
              <a:rPr spc="-290" dirty="0"/>
              <a:t>E</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2/25/21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57954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442404-B249-C74A-B47A-9FB4AB299416}" type="datetimeFigureOut">
              <a:rPr lang="en-US" smtClean="0"/>
              <a:t>2/25/21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5FAC7-3473-B546-AAC1-AD9419F4F185}" type="slidenum">
              <a:rPr lang="en-US" smtClean="0"/>
              <a:t>‹#›</a:t>
            </a:fld>
            <a:endParaRPr lang="en-US"/>
          </a:p>
        </p:txBody>
      </p:sp>
    </p:spTree>
    <p:extLst>
      <p:ext uri="{BB962C8B-B14F-4D97-AF65-F5344CB8AC3E}">
        <p14:creationId xmlns:p14="http://schemas.microsoft.com/office/powerpoint/2010/main" val="1525164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442404-B249-C74A-B47A-9FB4AB299416}" type="datetimeFigureOut">
              <a:rPr lang="en-US" smtClean="0"/>
              <a:t>2/25/21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5FAC7-3473-B546-AAC1-AD9419F4F185}" type="slidenum">
              <a:rPr lang="en-US" smtClean="0"/>
              <a:t>‹#›</a:t>
            </a:fld>
            <a:endParaRPr lang="en-US"/>
          </a:p>
        </p:txBody>
      </p:sp>
    </p:spTree>
    <p:extLst>
      <p:ext uri="{BB962C8B-B14F-4D97-AF65-F5344CB8AC3E}">
        <p14:creationId xmlns:p14="http://schemas.microsoft.com/office/powerpoint/2010/main" val="1069831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442404-B249-C74A-B47A-9FB4AB299416}" type="datetimeFigureOut">
              <a:rPr lang="en-US" smtClean="0"/>
              <a:t>2/25/21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5FAC7-3473-B546-AAC1-AD9419F4F185}" type="slidenum">
              <a:rPr lang="en-US" smtClean="0"/>
              <a:t>‹#›</a:t>
            </a:fld>
            <a:endParaRPr lang="en-US"/>
          </a:p>
        </p:txBody>
      </p:sp>
    </p:spTree>
    <p:extLst>
      <p:ext uri="{BB962C8B-B14F-4D97-AF65-F5344CB8AC3E}">
        <p14:creationId xmlns:p14="http://schemas.microsoft.com/office/powerpoint/2010/main" val="1926272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442404-B249-C74A-B47A-9FB4AB299416}" type="datetimeFigureOut">
              <a:rPr lang="en-US" smtClean="0"/>
              <a:t>2/25/21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75FAC7-3473-B546-AAC1-AD9419F4F185}" type="slidenum">
              <a:rPr lang="en-US" smtClean="0"/>
              <a:t>‹#›</a:t>
            </a:fld>
            <a:endParaRPr lang="en-US"/>
          </a:p>
        </p:txBody>
      </p:sp>
    </p:spTree>
    <p:extLst>
      <p:ext uri="{BB962C8B-B14F-4D97-AF65-F5344CB8AC3E}">
        <p14:creationId xmlns:p14="http://schemas.microsoft.com/office/powerpoint/2010/main" val="1543844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442404-B249-C74A-B47A-9FB4AB299416}" type="datetimeFigureOut">
              <a:rPr lang="en-US" smtClean="0"/>
              <a:t>2/25/21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75FAC7-3473-B546-AAC1-AD9419F4F185}" type="slidenum">
              <a:rPr lang="en-US" smtClean="0"/>
              <a:t>‹#›</a:t>
            </a:fld>
            <a:endParaRPr lang="en-US"/>
          </a:p>
        </p:txBody>
      </p:sp>
    </p:spTree>
    <p:extLst>
      <p:ext uri="{BB962C8B-B14F-4D97-AF65-F5344CB8AC3E}">
        <p14:creationId xmlns:p14="http://schemas.microsoft.com/office/powerpoint/2010/main" val="1503928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442404-B249-C74A-B47A-9FB4AB299416}" type="datetimeFigureOut">
              <a:rPr lang="en-US" smtClean="0"/>
              <a:t>2/25/21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75FAC7-3473-B546-AAC1-AD9419F4F185}" type="slidenum">
              <a:rPr lang="en-US" smtClean="0"/>
              <a:t>‹#›</a:t>
            </a:fld>
            <a:endParaRPr lang="en-US"/>
          </a:p>
        </p:txBody>
      </p:sp>
    </p:spTree>
    <p:extLst>
      <p:ext uri="{BB962C8B-B14F-4D97-AF65-F5344CB8AC3E}">
        <p14:creationId xmlns:p14="http://schemas.microsoft.com/office/powerpoint/2010/main" val="650413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442404-B249-C74A-B47A-9FB4AB299416}" type="datetimeFigureOut">
              <a:rPr lang="en-US" smtClean="0"/>
              <a:t>2/25/21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75FAC7-3473-B546-AAC1-AD9419F4F185}" type="slidenum">
              <a:rPr lang="en-US" smtClean="0"/>
              <a:t>‹#›</a:t>
            </a:fld>
            <a:endParaRPr lang="en-US"/>
          </a:p>
        </p:txBody>
      </p:sp>
    </p:spTree>
    <p:extLst>
      <p:ext uri="{BB962C8B-B14F-4D97-AF65-F5344CB8AC3E}">
        <p14:creationId xmlns:p14="http://schemas.microsoft.com/office/powerpoint/2010/main" val="800788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442404-B249-C74A-B47A-9FB4AB299416}" type="datetimeFigureOut">
              <a:rPr lang="en-US" smtClean="0"/>
              <a:t>2/25/21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75FAC7-3473-B546-AAC1-AD9419F4F185}" type="slidenum">
              <a:rPr lang="en-US" smtClean="0"/>
              <a:t>‹#›</a:t>
            </a:fld>
            <a:endParaRPr lang="en-US"/>
          </a:p>
        </p:txBody>
      </p:sp>
    </p:spTree>
    <p:extLst>
      <p:ext uri="{BB962C8B-B14F-4D97-AF65-F5344CB8AC3E}">
        <p14:creationId xmlns:p14="http://schemas.microsoft.com/office/powerpoint/2010/main" val="568858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8" name="Footer Placeholder 7"/>
          <p:cNvSpPr>
            <a:spLocks noGrp="1"/>
          </p:cNvSpPr>
          <p:nvPr>
            <p:ph type="ftr" sz="quarter" idx="10"/>
          </p:nvPr>
        </p:nvSpPr>
        <p:spPr/>
        <p:txBody>
          <a:bodyPr/>
          <a:lstStyle/>
          <a:p>
            <a:r>
              <a:rPr lang="en-US"/>
              <a:t>Native Farm Bill Coalition</a:t>
            </a:r>
          </a:p>
        </p:txBody>
      </p:sp>
      <p:sp>
        <p:nvSpPr>
          <p:cNvPr id="9" name="Slide Number Placeholder 8"/>
          <p:cNvSpPr>
            <a:spLocks noGrp="1"/>
          </p:cNvSpPr>
          <p:nvPr>
            <p:ph type="sldNum" sz="quarter" idx="11"/>
          </p:nvPr>
        </p:nvSpPr>
        <p:spPr/>
        <p:txBody>
          <a:bodyPr/>
          <a:lstStyle/>
          <a:p>
            <a:fld id="{B88CE1A6-3BA2-A642-8632-A380944C8708}"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442404-B249-C74A-B47A-9FB4AB299416}" type="datetimeFigureOut">
              <a:rPr lang="en-US" smtClean="0"/>
              <a:t>2/25/21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75FAC7-3473-B546-AAC1-AD9419F4F185}" type="slidenum">
              <a:rPr lang="en-US" smtClean="0"/>
              <a:t>‹#›</a:t>
            </a:fld>
            <a:endParaRPr lang="en-US"/>
          </a:p>
        </p:txBody>
      </p:sp>
    </p:spTree>
    <p:extLst>
      <p:ext uri="{BB962C8B-B14F-4D97-AF65-F5344CB8AC3E}">
        <p14:creationId xmlns:p14="http://schemas.microsoft.com/office/powerpoint/2010/main" val="204520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442404-B249-C74A-B47A-9FB4AB299416}" type="datetimeFigureOut">
              <a:rPr lang="en-US" smtClean="0"/>
              <a:t>2/25/21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5FAC7-3473-B546-AAC1-AD9419F4F185}" type="slidenum">
              <a:rPr lang="en-US" smtClean="0"/>
              <a:t>‹#›</a:t>
            </a:fld>
            <a:endParaRPr lang="en-US"/>
          </a:p>
        </p:txBody>
      </p:sp>
    </p:spTree>
    <p:extLst>
      <p:ext uri="{BB962C8B-B14F-4D97-AF65-F5344CB8AC3E}">
        <p14:creationId xmlns:p14="http://schemas.microsoft.com/office/powerpoint/2010/main" val="1403351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442404-B249-C74A-B47A-9FB4AB299416}" type="datetimeFigureOut">
              <a:rPr lang="en-US" smtClean="0"/>
              <a:t>2/25/21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5FAC7-3473-B546-AAC1-AD9419F4F185}" type="slidenum">
              <a:rPr lang="en-US" smtClean="0"/>
              <a:t>‹#›</a:t>
            </a:fld>
            <a:endParaRPr lang="en-US"/>
          </a:p>
        </p:txBody>
      </p:sp>
    </p:spTree>
    <p:extLst>
      <p:ext uri="{BB962C8B-B14F-4D97-AF65-F5344CB8AC3E}">
        <p14:creationId xmlns:p14="http://schemas.microsoft.com/office/powerpoint/2010/main" val="310320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51953" y="7508000"/>
            <a:ext cx="2472271"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88CE1A6-3BA2-A642-8632-A380944C8708}" type="slidenum">
              <a:rPr lang="en-US" smtClean="0"/>
              <a:t>‹#›</a:t>
            </a:fld>
            <a:endParaRPr lang="en-US"/>
          </a:p>
        </p:txBody>
      </p:sp>
      <p:pic>
        <p:nvPicPr>
          <p:cNvPr id="10" name="Picture 9"/>
          <p:cNvPicPr/>
          <p:nvPr userDrawn="1"/>
        </p:nvPicPr>
        <p:blipFill>
          <a:blip r:embed="rId2" cstate="print">
            <a:extLst>
              <a:ext uri="{28A0092B-C50C-407E-A947-70E740481C1C}">
                <a14:useLocalDpi xmlns:a14="http://schemas.microsoft.com/office/drawing/2010/main"/>
              </a:ext>
            </a:extLst>
          </a:blip>
          <a:stretch>
            <a:fillRect/>
          </a:stretch>
        </p:blipFill>
        <p:spPr>
          <a:xfrm>
            <a:off x="2000589" y="7510"/>
            <a:ext cx="8187646" cy="488887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8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85000"/>
              </a:lnSpc>
              <a:defRPr sz="8000" spc="-51" baseline="0">
                <a:solidFill>
                  <a:srgbClr val="9C2134"/>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a:prstGeom prst="rect">
            <a:avLst/>
          </a:prstGeom>
        </p:spPr>
        <p:txBody>
          <a:bodyPr lIns="91440" rIns="91440">
            <a:normAutofit/>
          </a:bodyPr>
          <a:lstStyle>
            <a:lvl1pPr marL="0" indent="0" algn="l">
              <a:buNone/>
              <a:defRPr sz="2400" cap="all" spc="200" baseline="0">
                <a:solidFill>
                  <a:schemeClr val="tx2"/>
                </a:solidFill>
                <a:latin typeface="+mj-lt"/>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a:t>Click to edit Master subtitle style</a:t>
            </a:r>
          </a:p>
        </p:txBody>
      </p:sp>
      <p:sp>
        <p:nvSpPr>
          <p:cNvPr id="10" name="Footer Placeholder 9"/>
          <p:cNvSpPr>
            <a:spLocks noGrp="1"/>
          </p:cNvSpPr>
          <p:nvPr>
            <p:ph type="ftr" sz="quarter" idx="10"/>
          </p:nvPr>
        </p:nvSpPr>
        <p:spPr/>
        <p:txBody>
          <a:bodyPr/>
          <a:lstStyle/>
          <a:p>
            <a:r>
              <a:rPr lang="en-US"/>
              <a:t>Indigenous Food and Agriculture initiative</a:t>
            </a:r>
          </a:p>
        </p:txBody>
      </p:sp>
    </p:spTree>
    <p:extLst>
      <p:ext uri="{BB962C8B-B14F-4D97-AF65-F5344CB8AC3E}">
        <p14:creationId xmlns:p14="http://schemas.microsoft.com/office/powerpoint/2010/main" val="229848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6"/>
            <a:ext cx="10058400" cy="1450757"/>
          </a:xfrm>
          <a:prstGeom prst="rect">
            <a:avLst/>
          </a:prstGeom>
        </p:spPr>
        <p:txBody>
          <a:bodyPr/>
          <a:lstStyle>
            <a:lvl1pPr>
              <a:defRPr>
                <a:solidFill>
                  <a:srgbClr val="9C2134"/>
                </a:solidFill>
              </a:defRPr>
            </a:lvl1pPr>
          </a:lstStyle>
          <a:p>
            <a:r>
              <a:rPr lang="en-US"/>
              <a:t>Click to edit Master title style</a:t>
            </a:r>
          </a:p>
        </p:txBody>
      </p:sp>
      <p:sp>
        <p:nvSpPr>
          <p:cNvPr id="3" name="Content Placeholder 2"/>
          <p:cNvSpPr>
            <a:spLocks noGrp="1"/>
          </p:cNvSpPr>
          <p:nvPr>
            <p:ph idx="1"/>
          </p:nvPr>
        </p:nvSpPr>
        <p:spPr>
          <a:xfrm>
            <a:off x="1097279" y="1845735"/>
            <a:ext cx="10058401" cy="4023360"/>
          </a:xfrm>
          <a:prstGeom prst="rect">
            <a:avLst/>
          </a:prstGeom>
        </p:spPr>
        <p:txBody>
          <a:bodyPr/>
          <a:lstStyle>
            <a:lvl1pPr>
              <a:defRPr>
                <a:solidFill>
                  <a:srgbClr val="9C2134"/>
                </a:solidFill>
              </a:defRPr>
            </a:lvl1pPr>
            <a:lvl2pPr>
              <a:defRPr>
                <a:solidFill>
                  <a:srgbClr val="9C2134"/>
                </a:solidFill>
              </a:defRPr>
            </a:lvl2pPr>
            <a:lvl3pPr>
              <a:defRPr>
                <a:solidFill>
                  <a:srgbClr val="9C2134"/>
                </a:solidFill>
              </a:defRPr>
            </a:lvl3pPr>
            <a:lvl4pPr>
              <a:defRPr>
                <a:solidFill>
                  <a:srgbClr val="9C2134"/>
                </a:solidFill>
              </a:defRPr>
            </a:lvl4pPr>
            <a:lvl5pPr>
              <a:defRPr>
                <a:solidFill>
                  <a:srgbClr val="9C213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p>
            <a:r>
              <a:rPr lang="en-US"/>
              <a:t>Indigenous Food and Agriculture initiative</a:t>
            </a:r>
          </a:p>
        </p:txBody>
      </p:sp>
    </p:spTree>
    <p:extLst>
      <p:ext uri="{BB962C8B-B14F-4D97-AF65-F5344CB8AC3E}">
        <p14:creationId xmlns:p14="http://schemas.microsoft.com/office/powerpoint/2010/main" val="1821791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6"/>
            <a:ext cx="10058400" cy="1450757"/>
          </a:xfrm>
          <a:prstGeom prst="rect">
            <a:avLst/>
          </a:prstGeom>
        </p:spPr>
        <p:txBody>
          <a:bodyPr/>
          <a:lstStyle>
            <a:lvl1pPr>
              <a:defRPr>
                <a:solidFill>
                  <a:srgbClr val="9C2134"/>
                </a:solidFill>
              </a:defRPr>
            </a:lvl1pPr>
          </a:lstStyle>
          <a:p>
            <a:r>
              <a:rPr lang="en-US"/>
              <a:t>Click to edit Master title style</a:t>
            </a:r>
          </a:p>
        </p:txBody>
      </p:sp>
      <p:sp>
        <p:nvSpPr>
          <p:cNvPr id="3" name="Content Placeholder 2"/>
          <p:cNvSpPr>
            <a:spLocks noGrp="1"/>
          </p:cNvSpPr>
          <p:nvPr>
            <p:ph sz="half" idx="1"/>
          </p:nvPr>
        </p:nvSpPr>
        <p:spPr>
          <a:xfrm>
            <a:off x="1097280" y="1845735"/>
            <a:ext cx="4937760" cy="4023360"/>
          </a:xfrm>
          <a:prstGeom prst="rect">
            <a:avLst/>
          </a:prstGeom>
        </p:spPr>
        <p:txBody>
          <a:bodyPr/>
          <a:lstStyle>
            <a:lvl1pPr>
              <a:defRPr>
                <a:solidFill>
                  <a:srgbClr val="9C2134"/>
                </a:solidFill>
              </a:defRPr>
            </a:lvl1pPr>
            <a:lvl2pPr>
              <a:defRPr>
                <a:solidFill>
                  <a:srgbClr val="9C2134"/>
                </a:solidFill>
              </a:defRPr>
            </a:lvl2pPr>
            <a:lvl3pPr>
              <a:defRPr>
                <a:solidFill>
                  <a:srgbClr val="9C2134"/>
                </a:solidFill>
              </a:defRPr>
            </a:lvl3pPr>
            <a:lvl4pPr>
              <a:defRPr>
                <a:solidFill>
                  <a:srgbClr val="9C2134"/>
                </a:solidFill>
              </a:defRPr>
            </a:lvl4pPr>
            <a:lvl5pPr>
              <a:defRPr>
                <a:solidFill>
                  <a:srgbClr val="9C213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41"/>
            <a:ext cx="4937760" cy="4023359"/>
          </a:xfrm>
          <a:prstGeom prst="rect">
            <a:avLst/>
          </a:prstGeom>
        </p:spPr>
        <p:txBody>
          <a:bodyPr/>
          <a:lstStyle>
            <a:lvl1pPr>
              <a:defRPr>
                <a:solidFill>
                  <a:srgbClr val="9C2134"/>
                </a:solidFill>
              </a:defRPr>
            </a:lvl1pPr>
            <a:lvl2pPr>
              <a:defRPr>
                <a:solidFill>
                  <a:srgbClr val="9C2134"/>
                </a:solidFill>
              </a:defRPr>
            </a:lvl2pPr>
            <a:lvl3pPr>
              <a:defRPr>
                <a:solidFill>
                  <a:srgbClr val="9C2134"/>
                </a:solidFill>
              </a:defRPr>
            </a:lvl3pPr>
            <a:lvl4pPr>
              <a:defRPr>
                <a:solidFill>
                  <a:srgbClr val="9C2134"/>
                </a:solidFill>
              </a:defRPr>
            </a:lvl4pPr>
            <a:lvl5pPr>
              <a:defRPr>
                <a:solidFill>
                  <a:srgbClr val="9C213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0"/>
          </p:nvPr>
        </p:nvSpPr>
        <p:spPr/>
        <p:txBody>
          <a:bodyPr/>
          <a:lstStyle/>
          <a:p>
            <a:r>
              <a:rPr lang="en-US"/>
              <a:t>Indigenous Food and Agriculture initiative</a:t>
            </a:r>
          </a:p>
        </p:txBody>
      </p:sp>
    </p:spTree>
    <p:extLst>
      <p:ext uri="{BB962C8B-B14F-4D97-AF65-F5344CB8AC3E}">
        <p14:creationId xmlns:p14="http://schemas.microsoft.com/office/powerpoint/2010/main" val="1159689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6"/>
            <a:ext cx="10058400" cy="1450757"/>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097280" y="1846053"/>
            <a:ext cx="4937760" cy="736283"/>
          </a:xfrm>
          <a:prstGeom prst="rect">
            <a:avLst/>
          </a:prstGeom>
        </p:spPr>
        <p:txBody>
          <a:bodyPr lIns="91440" rIns="91440" anchor="ctr">
            <a:normAutofit/>
          </a:bodyPr>
          <a:lstStyle>
            <a:lvl1pPr marL="0" indent="0">
              <a:buNone/>
              <a:defRPr sz="2000" b="0" cap="all" baseline="0">
                <a:solidFill>
                  <a:schemeClr val="tx2"/>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3"/>
            <a:ext cx="4937760" cy="736283"/>
          </a:xfrm>
          <a:prstGeom prst="rect">
            <a:avLst/>
          </a:prstGeom>
        </p:spPr>
        <p:txBody>
          <a:bodyPr lIns="91440" rIns="91440" anchor="ctr">
            <a:normAutofit/>
          </a:bodyPr>
          <a:lstStyle>
            <a:lvl1pPr marL="0" indent="0">
              <a:buNone/>
              <a:defRPr sz="2000" b="0" cap="all" baseline="0">
                <a:solidFill>
                  <a:schemeClr val="tx2"/>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5"/>
            <a:ext cx="4937760" cy="32867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0"/>
          </p:nvPr>
        </p:nvSpPr>
        <p:spPr/>
        <p:txBody>
          <a:bodyPr/>
          <a:lstStyle/>
          <a:p>
            <a:r>
              <a:rPr lang="en-US"/>
              <a:t>Indigenous Food and Agriculture initiative</a:t>
            </a:r>
          </a:p>
        </p:txBody>
      </p:sp>
    </p:spTree>
    <p:extLst>
      <p:ext uri="{BB962C8B-B14F-4D97-AF65-F5344CB8AC3E}">
        <p14:creationId xmlns:p14="http://schemas.microsoft.com/office/powerpoint/2010/main" val="2868003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6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6"/>
            <a:ext cx="10058400" cy="1450757"/>
          </a:xfrm>
          <a:prstGeom prst="rect">
            <a:avLst/>
          </a:prstGeom>
        </p:spPr>
        <p:txBody>
          <a:bodyPr/>
          <a:lstStyle>
            <a:lvl1pPr>
              <a:defRPr>
                <a:solidFill>
                  <a:srgbClr val="9C2134"/>
                </a:solidFill>
              </a:defRPr>
            </a:lvl1pPr>
          </a:lstStyle>
          <a:p>
            <a:r>
              <a:rPr lang="en-US"/>
              <a:t>Click to edit Master title style</a:t>
            </a:r>
          </a:p>
        </p:txBody>
      </p:sp>
      <p:sp>
        <p:nvSpPr>
          <p:cNvPr id="6" name="Footer Placeholder 5"/>
          <p:cNvSpPr>
            <a:spLocks noGrp="1"/>
          </p:cNvSpPr>
          <p:nvPr>
            <p:ph type="ftr" sz="quarter" idx="10"/>
          </p:nvPr>
        </p:nvSpPr>
        <p:spPr/>
        <p:txBody>
          <a:bodyPr/>
          <a:lstStyle/>
          <a:p>
            <a:r>
              <a:rPr lang="en-US"/>
              <a:t>Indigenous Food and Agriculture initiative</a:t>
            </a:r>
          </a:p>
        </p:txBody>
      </p:sp>
    </p:spTree>
    <p:extLst>
      <p:ext uri="{BB962C8B-B14F-4D97-AF65-F5344CB8AC3E}">
        <p14:creationId xmlns:p14="http://schemas.microsoft.com/office/powerpoint/2010/main" val="3676478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2.png"/><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38752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097280" y="6438256"/>
            <a:ext cx="10058400" cy="357626"/>
          </a:xfrm>
          <a:prstGeom prst="rect">
            <a:avLst/>
          </a:prstGeom>
        </p:spPr>
        <p:txBody>
          <a:bodyPr vert="horz" lIns="91440" tIns="45720" rIns="91440" bIns="45720" rtlCol="0" anchor="ctr"/>
          <a:lstStyle>
            <a:lvl1pPr algn="ctr">
              <a:defRPr sz="2800" b="1" cap="none" spc="800" baseline="0">
                <a:solidFill>
                  <a:srgbClr val="FFFFFF"/>
                </a:solidFill>
                <a:latin typeface="Century Gothic" charset="0"/>
                <a:ea typeface="Century Gothic" charset="0"/>
                <a:cs typeface="Century Gothic" charset="0"/>
              </a:defRPr>
            </a:lvl1pPr>
          </a:lstStyle>
          <a:p>
            <a:r>
              <a:rPr lang="en-US"/>
              <a:t>Native Farm Bill Coalition</a:t>
            </a:r>
          </a:p>
        </p:txBody>
      </p:sp>
      <p:sp>
        <p:nvSpPr>
          <p:cNvPr id="6" name="Slide Number Placeholder 5"/>
          <p:cNvSpPr>
            <a:spLocks noGrp="1"/>
          </p:cNvSpPr>
          <p:nvPr>
            <p:ph type="sldNum" sz="quarter" idx="4"/>
          </p:nvPr>
        </p:nvSpPr>
        <p:spPr>
          <a:xfrm>
            <a:off x="10770246" y="6430757"/>
            <a:ext cx="1312025" cy="365125"/>
          </a:xfrm>
          <a:prstGeom prst="rect">
            <a:avLst/>
          </a:prstGeom>
        </p:spPr>
        <p:txBody>
          <a:bodyPr vert="horz" lIns="91440" tIns="45720" rIns="91440" bIns="45720" rtlCol="0" anchor="ctr"/>
          <a:lstStyle>
            <a:lvl1pPr algn="r">
              <a:defRPr sz="1050">
                <a:solidFill>
                  <a:srgbClr val="FFFFFF"/>
                </a:solidFill>
              </a:defRPr>
            </a:lvl1pPr>
          </a:lstStyle>
          <a:p>
            <a:fld id="{B88CE1A6-3BA2-A642-8632-A380944C8708}" type="slidenum">
              <a:rPr lang="en-US" smtClean="0"/>
              <a:t>‹#›</a:t>
            </a:fld>
            <a:endParaRPr lang="en-US"/>
          </a:p>
        </p:txBody>
      </p:sp>
      <p:cxnSp>
        <p:nvCxnSpPr>
          <p:cNvPr id="10" name="Straight Connector 9"/>
          <p:cNvCxnSpPr/>
          <p:nvPr userDrawn="1"/>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690915"/>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9" r:id="rId3"/>
  </p:sldLayoutIdLst>
  <p:hf sldNum="0" hdr="0" dt="0"/>
  <p:txStyles>
    <p:titleStyle>
      <a:lvl1pPr algn="l" defTabSz="914400" rtl="0" eaLnBrk="1" latinLnBrk="0" hangingPunct="1">
        <a:lnSpc>
          <a:spcPct val="85000"/>
        </a:lnSpc>
        <a:spcBef>
          <a:spcPct val="0"/>
        </a:spcBef>
        <a:buNone/>
        <a:defRPr sz="4800" b="1" i="0" kern="1200" spc="-50" baseline="0">
          <a:solidFill>
            <a:schemeClr val="accent2"/>
          </a:solidFill>
          <a:latin typeface="Century Gothic" charset="0"/>
          <a:ea typeface="Century Gothic" charset="0"/>
          <a:cs typeface="Century Gothic"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Century Gothic" charset="0"/>
          <a:ea typeface="Century Gothic" charset="0"/>
          <a:cs typeface="Century Gothic"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entury Gothic" charset="0"/>
          <a:ea typeface="Century Gothic" charset="0"/>
          <a:cs typeface="Century Gothic"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charset="0"/>
          <a:ea typeface="Century Gothic" charset="0"/>
          <a:cs typeface="Century Gothic"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charset="0"/>
          <a:ea typeface="Century Gothic" charset="0"/>
          <a:cs typeface="Century Gothic"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charset="0"/>
          <a:ea typeface="Century Gothic" charset="0"/>
          <a:cs typeface="Century Gothic"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838205" y="6459788"/>
            <a:ext cx="10515599" cy="365125"/>
          </a:xfrm>
          <a:prstGeom prst="rect">
            <a:avLst/>
          </a:prstGeom>
        </p:spPr>
        <p:txBody>
          <a:bodyPr vert="horz" lIns="91440" tIns="45720" rIns="91440" bIns="45720" rtlCol="0" anchor="ctr"/>
          <a:lstStyle>
            <a:lvl1pPr algn="ctr">
              <a:defRPr sz="1600" b="1" cap="all" baseline="0">
                <a:solidFill>
                  <a:srgbClr val="FFFFFF"/>
                </a:solidFill>
              </a:defRPr>
            </a:lvl1pPr>
          </a:lstStyle>
          <a:p>
            <a:r>
              <a:rPr lang="en-US"/>
              <a:t>Indigenous Food and Agriculture initiative</a:t>
            </a:r>
          </a:p>
        </p:txBody>
      </p:sp>
      <p:sp>
        <p:nvSpPr>
          <p:cNvPr id="8" name="Text Placeholder 7"/>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0"/>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9" name="Rectangle 8">
            <a:extLst>
              <a:ext uri="{FF2B5EF4-FFF2-40B4-BE49-F238E27FC236}">
                <a16:creationId xmlns:a16="http://schemas.microsoft.com/office/drawing/2014/main" id="{785EFF20-9DEF-E24D-9977-3BB715AF0FF2}"/>
              </a:ext>
            </a:extLst>
          </p:cNvPr>
          <p:cNvSpPr/>
          <p:nvPr userDrawn="1"/>
        </p:nvSpPr>
        <p:spPr>
          <a:xfrm>
            <a:off x="0" y="6459788"/>
            <a:ext cx="12192000" cy="418422"/>
          </a:xfrm>
          <a:prstGeom prst="rect">
            <a:avLst/>
          </a:prstGeom>
          <a:gradFill flip="none" rotWithShape="1">
            <a:gsLst>
              <a:gs pos="0">
                <a:srgbClr val="9D2235"/>
              </a:gs>
              <a:gs pos="100000">
                <a:srgbClr val="601469"/>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3"/>
              </a:solidFill>
              <a:effectLst/>
              <a:uLnTx/>
              <a:uFillTx/>
              <a:latin typeface="Calibri" panose="020F0502020204030204"/>
              <a:ea typeface="+mn-ea"/>
              <a:cs typeface="+mn-cs"/>
            </a:endParaRPr>
          </a:p>
        </p:txBody>
      </p:sp>
      <p:pic>
        <p:nvPicPr>
          <p:cNvPr id="2" name="Picture 1"/>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0954872" y="5718411"/>
            <a:ext cx="1065539" cy="1065539"/>
          </a:xfrm>
          <a:prstGeom prst="rect">
            <a:avLst/>
          </a:prstGeom>
        </p:spPr>
      </p:pic>
    </p:spTree>
    <p:extLst>
      <p:ext uri="{BB962C8B-B14F-4D97-AF65-F5344CB8AC3E}">
        <p14:creationId xmlns:p14="http://schemas.microsoft.com/office/powerpoint/2010/main" val="2119914377"/>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6" r:id="rId5"/>
    <p:sldLayoutId id="2147483955" r:id="rId6"/>
    <p:sldLayoutId id="2147483957" r:id="rId7"/>
    <p:sldLayoutId id="2147483970" r:id="rId8"/>
  </p:sldLayoutIdLst>
  <p:hf sldNum="0" hdr="0" dt="0"/>
  <p:txStyles>
    <p:titleStyle>
      <a:lvl1pPr algn="l" defTabSz="914354"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p:titleStyle>
    <p:bodyStyle>
      <a:lvl1pPr marL="91436" indent="-91436" algn="l" defTabSz="914354"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29" indent="-182870" algn="l" defTabSz="914354"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00"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71"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42"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442404-B249-C74A-B47A-9FB4AB299416}" type="datetimeFigureOut">
              <a:rPr lang="en-US" smtClean="0"/>
              <a:t>2/25/21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75FAC7-3473-B546-AAC1-AD9419F4F185}" type="slidenum">
              <a:rPr lang="en-US" smtClean="0"/>
              <a:t>‹#›</a:t>
            </a:fld>
            <a:endParaRPr lang="en-US"/>
          </a:p>
        </p:txBody>
      </p:sp>
    </p:spTree>
    <p:extLst>
      <p:ext uri="{BB962C8B-B14F-4D97-AF65-F5344CB8AC3E}">
        <p14:creationId xmlns:p14="http://schemas.microsoft.com/office/powerpoint/2010/main" val="116875422"/>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fsa.usda.gov/programs-and-services/farm-loan-programs/microloans/index"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hyperlink" Target="https://www.fsa.usda.gov/programs-and-services/farm-loan-programs/farm-ownership-loans/index" TargetMode="External"/><Relationship Id="rId4" Type="http://schemas.openxmlformats.org/officeDocument/2006/relationships/hyperlink" Target="https://www.fsa.usda.gov/programs-and-services/farm-loan-programs/farm-operating-loans/index"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fsa.usda.gov/programs-and-services/farm-loan-programs/youth-loans/index"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hyperlink" Target="https://www.fsa.usda.gov/programs-and-services/farm-loan-programs/beginning-farmers-and-ranchers-loans/index" TargetMode="External"/><Relationship Id="rId4" Type="http://schemas.openxmlformats.org/officeDocument/2006/relationships/hyperlink" Target="https://www.fsa.usda.gov/programs-and-services/farm-loan-programs/minority-and-women-farmers-and-ranchers/index"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fsa.usda.gov/programs-and-services/farm-loan-programs/guaranteed-farm-loans/index"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hyperlink" Target="https://www.fsa.usda.gov/programs-and-services/farm-loan-programs/emergency-farm-loans/index"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hyperlink" Target="mailto:baj005@uark.edu" TargetMode="External"/><Relationship Id="rId13" Type="http://schemas.openxmlformats.org/officeDocument/2006/relationships/image" Target="../media/image14.png"/><Relationship Id="rId3" Type="http://schemas.openxmlformats.org/officeDocument/2006/relationships/hyperlink" Target="mailto:esparker@uark.edu" TargetMode="External"/><Relationship Id="rId7" Type="http://schemas.openxmlformats.org/officeDocument/2006/relationships/hyperlink" Target="mailto:wsawney@uark.edu" TargetMode="External"/><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mailto:jwg012@uark.edu" TargetMode="External"/><Relationship Id="rId11" Type="http://schemas.openxmlformats.org/officeDocument/2006/relationships/hyperlink" Target="http://www.indigenousfoodandag.com/" TargetMode="External"/><Relationship Id="rId5" Type="http://schemas.openxmlformats.org/officeDocument/2006/relationships/hyperlink" Target="mailto:jgbjackso@uark.edu" TargetMode="External"/><Relationship Id="rId10" Type="http://schemas.openxmlformats.org/officeDocument/2006/relationships/hyperlink" Target="NULL" TargetMode="External"/><Relationship Id="rId4" Type="http://schemas.openxmlformats.org/officeDocument/2006/relationships/hyperlink" Target="mailto:hotvedt@uark.edu" TargetMode="External"/><Relationship Id="rId9" Type="http://schemas.openxmlformats.org/officeDocument/2006/relationships/hyperlink" Target="mailto:any007@uark.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www.annualcreditreport.com/"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www.annualcreditreport.com/"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AEAF081-02D4-5944-B3A5-D4558281FBA7}"/>
              </a:ext>
            </a:extLst>
          </p:cNvPr>
          <p:cNvGrpSpPr/>
          <p:nvPr/>
        </p:nvGrpSpPr>
        <p:grpSpPr>
          <a:xfrm>
            <a:off x="3152972" y="600512"/>
            <a:ext cx="6089253" cy="2695436"/>
            <a:chOff x="314464" y="148967"/>
            <a:chExt cx="6089253" cy="2695436"/>
          </a:xfrm>
        </p:grpSpPr>
        <p:pic>
          <p:nvPicPr>
            <p:cNvPr id="9" name="Picture 8" descr="A close up of a logo&#10;&#10;Description automatically generated">
              <a:extLst>
                <a:ext uri="{FF2B5EF4-FFF2-40B4-BE49-F238E27FC236}">
                  <a16:creationId xmlns:a16="http://schemas.microsoft.com/office/drawing/2014/main" id="{69AB46F8-D50B-BF4A-9AEB-DE93BECB02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4464" y="148967"/>
              <a:ext cx="2695436" cy="2695436"/>
            </a:xfrm>
            <a:prstGeom prst="rect">
              <a:avLst/>
            </a:prstGeom>
          </p:spPr>
        </p:pic>
        <p:pic>
          <p:nvPicPr>
            <p:cNvPr id="13" name="Picture 12" descr="A close up of a sign&#10;&#10;Description automatically generated">
              <a:extLst>
                <a:ext uri="{FF2B5EF4-FFF2-40B4-BE49-F238E27FC236}">
                  <a16:creationId xmlns:a16="http://schemas.microsoft.com/office/drawing/2014/main" id="{A7870F43-A607-0943-BE39-47A23A5B27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09900" y="230612"/>
              <a:ext cx="3393817" cy="2579915"/>
            </a:xfrm>
            <a:prstGeom prst="rect">
              <a:avLst/>
            </a:prstGeom>
          </p:spPr>
        </p:pic>
      </p:grpSp>
      <p:sp>
        <p:nvSpPr>
          <p:cNvPr id="12" name="Rectangle 11">
            <a:extLst>
              <a:ext uri="{FF2B5EF4-FFF2-40B4-BE49-F238E27FC236}">
                <a16:creationId xmlns:a16="http://schemas.microsoft.com/office/drawing/2014/main" id="{CE58DB65-F290-9E44-9454-5C22800E8881}"/>
              </a:ext>
            </a:extLst>
          </p:cNvPr>
          <p:cNvSpPr/>
          <p:nvPr/>
        </p:nvSpPr>
        <p:spPr>
          <a:xfrm>
            <a:off x="513159" y="3440343"/>
            <a:ext cx="11165681" cy="1477328"/>
          </a:xfrm>
          <a:prstGeom prst="rect">
            <a:avLst/>
          </a:prstGeom>
        </p:spPr>
        <p:txBody>
          <a:bodyPr wrap="square" lIns="91440" tIns="45720" rIns="91440" bIns="45720" anchor="t">
            <a:spAutoFit/>
          </a:bodyPr>
          <a:lstStyle/>
          <a:p>
            <a:pPr marL="200660" marR="0" lvl="1" indent="0" algn="ctr" defTabSz="914400" rtl="0" eaLnBrk="1" fontAlgn="auto" latinLnBrk="0" hangingPunct="1">
              <a:lnSpc>
                <a:spcPct val="100000"/>
              </a:lnSpc>
              <a:spcBef>
                <a:spcPts val="0"/>
              </a:spcBef>
              <a:spcAft>
                <a:spcPts val="0"/>
              </a:spcAft>
              <a:buClr>
                <a:srgbClr val="F2F2F3">
                  <a:lumMod val="10000"/>
                </a:srgbClr>
              </a:buClr>
              <a:buSzTx/>
              <a:buFontTx/>
              <a:buNone/>
              <a:tabLst/>
              <a:defRPr/>
            </a:pPr>
            <a:endParaRPr lang="en-US" sz="3000" b="1" i="1" u="none" strike="noStrike" kern="1200" cap="none" spc="0" normalizeH="0" baseline="0" noProof="0" dirty="0">
              <a:ln>
                <a:noFill/>
              </a:ln>
              <a:solidFill>
                <a:srgbClr val="000000"/>
              </a:solidFill>
              <a:effectLst/>
              <a:uLnTx/>
              <a:uFillTx/>
              <a:latin typeface="Calibri" panose="020F0502020204030204"/>
              <a:cs typeface="Calibri" panose="020F0502020204030204"/>
            </a:endParaRPr>
          </a:p>
          <a:p>
            <a:pPr marL="200660" lvl="1" algn="ctr">
              <a:buClr>
                <a:srgbClr val="F2F2F3">
                  <a:lumMod val="10000"/>
                </a:srgbClr>
              </a:buClr>
              <a:defRPr/>
            </a:pPr>
            <a:r>
              <a:rPr lang="en-US" sz="3200" b="1" i="1" dirty="0">
                <a:solidFill>
                  <a:srgbClr val="9D2234"/>
                </a:solidFill>
                <a:latin typeface="Calibri" panose="020F0502020204030204"/>
                <a:cs typeface="Calibri"/>
              </a:rPr>
              <a:t>Empowering Agriculture Through Tribal Sovereignty ("EATS") </a:t>
            </a:r>
            <a:r>
              <a:rPr lang="en-US" sz="2800" b="1" dirty="0">
                <a:solidFill>
                  <a:schemeClr val="tx2"/>
                </a:solidFill>
                <a:latin typeface="Calibri" panose="020F0502020204030204"/>
                <a:cs typeface="Calibri"/>
              </a:rPr>
              <a:t>Credit Access and Financing Your Operation</a:t>
            </a:r>
            <a:endParaRPr lang="en-US" sz="3200" b="1" u="none" strike="noStrike" kern="1200" cap="none" spc="0" normalizeH="0" baseline="0" noProof="0" dirty="0">
              <a:ln>
                <a:noFill/>
              </a:ln>
              <a:solidFill>
                <a:schemeClr val="tx2"/>
              </a:solidFill>
              <a:effectLst/>
              <a:uLnTx/>
              <a:uFillTx/>
              <a:latin typeface="Calibri" panose="020F0502020204030204"/>
              <a:cs typeface="Calibri"/>
            </a:endParaRPr>
          </a:p>
        </p:txBody>
      </p:sp>
      <p:sp>
        <p:nvSpPr>
          <p:cNvPr id="10" name="object 4">
            <a:extLst>
              <a:ext uri="{FF2B5EF4-FFF2-40B4-BE49-F238E27FC236}">
                <a16:creationId xmlns:a16="http://schemas.microsoft.com/office/drawing/2014/main" id="{B1EF90B1-06FF-6C44-9026-6D3EA235909F}"/>
              </a:ext>
            </a:extLst>
          </p:cNvPr>
          <p:cNvSpPr txBox="1">
            <a:spLocks/>
          </p:cNvSpPr>
          <p:nvPr/>
        </p:nvSpPr>
        <p:spPr>
          <a:xfrm>
            <a:off x="3972595" y="6505519"/>
            <a:ext cx="4249420" cy="273684"/>
          </a:xfrm>
          <a:prstGeom prst="rect">
            <a:avLst/>
          </a:prstGeom>
        </p:spPr>
        <p:txBody>
          <a:bodyPr vert="horz" wrap="square" lIns="0" tIns="0" rIns="0" bIns="0" rtlCol="0">
            <a:spAutoFit/>
          </a:bodyPr>
          <a:lstStyle>
            <a:defPPr>
              <a:defRPr lang="en-US"/>
            </a:defPPr>
            <a:lvl1pPr marL="0" algn="l" defTabSz="914400" rtl="0" eaLnBrk="1" latinLnBrk="0" hangingPunct="1">
              <a:defRPr sz="160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20"/>
              </a:spcBef>
            </a:pPr>
            <a:r>
              <a:rPr lang="en-US" spc="-65"/>
              <a:t>IN</a:t>
            </a:r>
            <a:r>
              <a:rPr lang="en-US" spc="-150"/>
              <a:t>D</a:t>
            </a:r>
            <a:r>
              <a:rPr lang="en-US" spc="-70"/>
              <a:t>I</a:t>
            </a:r>
            <a:r>
              <a:rPr lang="en-US" spc="-175"/>
              <a:t>G</a:t>
            </a:r>
            <a:r>
              <a:rPr lang="en-US" spc="-300"/>
              <a:t>E</a:t>
            </a:r>
            <a:r>
              <a:rPr lang="en-US" spc="-110"/>
              <a:t>N</a:t>
            </a:r>
            <a:r>
              <a:rPr lang="en-US" spc="-160"/>
              <a:t>O</a:t>
            </a:r>
            <a:r>
              <a:rPr lang="en-US" spc="-110"/>
              <a:t>U</a:t>
            </a:r>
            <a:r>
              <a:rPr lang="en-US" spc="-315"/>
              <a:t>S</a:t>
            </a:r>
            <a:r>
              <a:rPr lang="en-US" spc="-80"/>
              <a:t> </a:t>
            </a:r>
            <a:r>
              <a:rPr lang="en-US" spc="-254"/>
              <a:t>F</a:t>
            </a:r>
            <a:r>
              <a:rPr lang="en-US" spc="-160"/>
              <a:t>OO</a:t>
            </a:r>
            <a:r>
              <a:rPr lang="en-US" spc="-150"/>
              <a:t>D</a:t>
            </a:r>
            <a:r>
              <a:rPr lang="en-US" spc="-80"/>
              <a:t> </a:t>
            </a:r>
            <a:r>
              <a:rPr lang="en-US" spc="-185"/>
              <a:t>A</a:t>
            </a:r>
            <a:r>
              <a:rPr lang="en-US" spc="-110"/>
              <a:t>N</a:t>
            </a:r>
            <a:r>
              <a:rPr lang="en-US" spc="-150"/>
              <a:t>D</a:t>
            </a:r>
            <a:r>
              <a:rPr lang="en-US" spc="-80"/>
              <a:t> </a:t>
            </a:r>
            <a:r>
              <a:rPr lang="en-US" spc="-204"/>
              <a:t>A</a:t>
            </a:r>
            <a:r>
              <a:rPr lang="en-US" spc="-220"/>
              <a:t>G</a:t>
            </a:r>
            <a:r>
              <a:rPr lang="en-US" spc="-260"/>
              <a:t>R</a:t>
            </a:r>
            <a:r>
              <a:rPr lang="en-US" spc="-100"/>
              <a:t>I</a:t>
            </a:r>
            <a:r>
              <a:rPr lang="en-US" spc="-240"/>
              <a:t>C</a:t>
            </a:r>
            <a:r>
              <a:rPr lang="en-US" spc="-110"/>
              <a:t>U</a:t>
            </a:r>
            <a:r>
              <a:rPr lang="en-US" spc="-425"/>
              <a:t>L</a:t>
            </a:r>
            <a:r>
              <a:rPr lang="en-US" spc="-195"/>
              <a:t>T</a:t>
            </a:r>
            <a:r>
              <a:rPr lang="en-US" spc="-110"/>
              <a:t>U</a:t>
            </a:r>
            <a:r>
              <a:rPr lang="en-US" spc="-260"/>
              <a:t>R</a:t>
            </a:r>
            <a:r>
              <a:rPr lang="en-US" spc="-290"/>
              <a:t>E</a:t>
            </a:r>
            <a:r>
              <a:rPr lang="en-US" spc="-90"/>
              <a:t> </a:t>
            </a:r>
            <a:r>
              <a:rPr lang="en-US" spc="-65"/>
              <a:t>IN</a:t>
            </a:r>
            <a:r>
              <a:rPr lang="en-US" spc="-110"/>
              <a:t>IT</a:t>
            </a:r>
            <a:r>
              <a:rPr lang="en-US" spc="-25"/>
              <a:t>I</a:t>
            </a:r>
            <a:r>
              <a:rPr lang="en-US" spc="-310"/>
              <a:t>A</a:t>
            </a:r>
            <a:r>
              <a:rPr lang="en-US" spc="-195"/>
              <a:t>T</a:t>
            </a:r>
            <a:r>
              <a:rPr lang="en-US" spc="-50"/>
              <a:t>I</a:t>
            </a:r>
            <a:r>
              <a:rPr lang="en-US" spc="-100"/>
              <a:t>V</a:t>
            </a:r>
            <a:r>
              <a:rPr lang="en-US" spc="-290"/>
              <a:t>E</a:t>
            </a:r>
            <a:endParaRPr lang="en-US" spc="-290" dirty="0"/>
          </a:p>
        </p:txBody>
      </p:sp>
    </p:spTree>
    <p:extLst>
      <p:ext uri="{BB962C8B-B14F-4D97-AF65-F5344CB8AC3E}">
        <p14:creationId xmlns:p14="http://schemas.microsoft.com/office/powerpoint/2010/main" val="3021408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64443" y="548132"/>
            <a:ext cx="6355715" cy="756920"/>
          </a:xfrm>
          <a:prstGeom prst="rect">
            <a:avLst/>
          </a:prstGeom>
        </p:spPr>
        <p:txBody>
          <a:bodyPr vert="horz" wrap="square" lIns="0" tIns="12700" rIns="0" bIns="0" rtlCol="0">
            <a:spAutoFit/>
          </a:bodyPr>
          <a:lstStyle/>
          <a:p>
            <a:pPr marL="12700">
              <a:lnSpc>
                <a:spcPct val="100000"/>
              </a:lnSpc>
              <a:spcBef>
                <a:spcPts val="100"/>
              </a:spcBef>
            </a:pPr>
            <a:r>
              <a:rPr sz="4800" b="1" i="0" spc="-785" dirty="0">
                <a:solidFill>
                  <a:srgbClr val="000000"/>
                </a:solidFill>
                <a:latin typeface="Arial"/>
                <a:cs typeface="Arial"/>
              </a:rPr>
              <a:t>US</a:t>
            </a:r>
            <a:r>
              <a:rPr sz="4800" b="1" i="0" spc="-710" dirty="0">
                <a:solidFill>
                  <a:srgbClr val="000000"/>
                </a:solidFill>
                <a:latin typeface="Arial"/>
                <a:cs typeface="Arial"/>
              </a:rPr>
              <a:t>D</a:t>
            </a:r>
            <a:r>
              <a:rPr sz="4800" b="1" i="0" spc="-560" dirty="0">
                <a:solidFill>
                  <a:srgbClr val="000000"/>
                </a:solidFill>
                <a:latin typeface="Arial"/>
                <a:cs typeface="Arial"/>
              </a:rPr>
              <a:t>A</a:t>
            </a:r>
            <a:r>
              <a:rPr sz="4800" b="1" i="0" spc="-545" dirty="0">
                <a:solidFill>
                  <a:srgbClr val="000000"/>
                </a:solidFill>
                <a:latin typeface="Arial"/>
                <a:cs typeface="Arial"/>
              </a:rPr>
              <a:t> </a:t>
            </a:r>
            <a:r>
              <a:rPr sz="4800" b="1" i="0" spc="-1019" dirty="0">
                <a:solidFill>
                  <a:srgbClr val="000000"/>
                </a:solidFill>
                <a:latin typeface="Arial"/>
                <a:cs typeface="Arial"/>
              </a:rPr>
              <a:t>F</a:t>
            </a:r>
            <a:r>
              <a:rPr sz="4800" b="1" i="0" spc="-425" dirty="0">
                <a:solidFill>
                  <a:srgbClr val="000000"/>
                </a:solidFill>
                <a:latin typeface="Arial"/>
                <a:cs typeface="Arial"/>
              </a:rPr>
              <a:t>a</a:t>
            </a:r>
            <a:r>
              <a:rPr sz="4800" b="1" i="0" spc="-340" dirty="0">
                <a:solidFill>
                  <a:srgbClr val="000000"/>
                </a:solidFill>
                <a:latin typeface="Arial"/>
                <a:cs typeface="Arial"/>
              </a:rPr>
              <a:t>r</a:t>
            </a:r>
            <a:r>
              <a:rPr sz="4800" b="1" i="0" spc="-365" dirty="0">
                <a:solidFill>
                  <a:srgbClr val="000000"/>
                </a:solidFill>
                <a:latin typeface="Arial"/>
                <a:cs typeface="Arial"/>
              </a:rPr>
              <a:t>m</a:t>
            </a:r>
            <a:r>
              <a:rPr sz="4800" b="1" i="0" spc="-550" dirty="0">
                <a:solidFill>
                  <a:srgbClr val="000000"/>
                </a:solidFill>
                <a:latin typeface="Arial"/>
                <a:cs typeface="Arial"/>
              </a:rPr>
              <a:t> </a:t>
            </a:r>
            <a:r>
              <a:rPr sz="4800" b="1" i="0" spc="-745" dirty="0">
                <a:solidFill>
                  <a:srgbClr val="000000"/>
                </a:solidFill>
                <a:latin typeface="Arial"/>
                <a:cs typeface="Arial"/>
              </a:rPr>
              <a:t>Se</a:t>
            </a:r>
            <a:r>
              <a:rPr sz="4800" b="1" i="0" spc="-270" dirty="0">
                <a:solidFill>
                  <a:srgbClr val="000000"/>
                </a:solidFill>
                <a:latin typeface="Arial"/>
                <a:cs typeface="Arial"/>
              </a:rPr>
              <a:t>r</a:t>
            </a:r>
            <a:r>
              <a:rPr sz="4800" b="1" i="0" spc="-520" dirty="0">
                <a:solidFill>
                  <a:srgbClr val="000000"/>
                </a:solidFill>
                <a:latin typeface="Arial"/>
                <a:cs typeface="Arial"/>
              </a:rPr>
              <a:t>v</a:t>
            </a:r>
            <a:r>
              <a:rPr sz="4800" b="1" i="0" spc="-345" dirty="0">
                <a:solidFill>
                  <a:srgbClr val="000000"/>
                </a:solidFill>
                <a:latin typeface="Arial"/>
                <a:cs typeface="Arial"/>
              </a:rPr>
              <a:t>i</a:t>
            </a:r>
            <a:r>
              <a:rPr sz="4800" b="1" i="0" spc="-810" dirty="0">
                <a:solidFill>
                  <a:srgbClr val="000000"/>
                </a:solidFill>
                <a:latin typeface="Arial"/>
                <a:cs typeface="Arial"/>
              </a:rPr>
              <a:t>c</a:t>
            </a:r>
            <a:r>
              <a:rPr sz="4800" b="1" i="0" spc="-254" dirty="0">
                <a:solidFill>
                  <a:srgbClr val="000000"/>
                </a:solidFill>
                <a:latin typeface="Arial"/>
                <a:cs typeface="Arial"/>
              </a:rPr>
              <a:t>e</a:t>
            </a:r>
            <a:r>
              <a:rPr sz="4800" b="1" i="0" spc="-550" dirty="0">
                <a:solidFill>
                  <a:srgbClr val="000000"/>
                </a:solidFill>
                <a:latin typeface="Arial"/>
                <a:cs typeface="Arial"/>
              </a:rPr>
              <a:t> </a:t>
            </a:r>
            <a:r>
              <a:rPr sz="4800" b="1" i="0" spc="-810" dirty="0">
                <a:solidFill>
                  <a:srgbClr val="000000"/>
                </a:solidFill>
                <a:latin typeface="Arial"/>
                <a:cs typeface="Arial"/>
              </a:rPr>
              <a:t>A</a:t>
            </a:r>
            <a:r>
              <a:rPr sz="4800" b="1" i="0" spc="-760" dirty="0">
                <a:solidFill>
                  <a:srgbClr val="000000"/>
                </a:solidFill>
                <a:latin typeface="Arial"/>
                <a:cs typeface="Arial"/>
              </a:rPr>
              <a:t>g</a:t>
            </a:r>
            <a:r>
              <a:rPr sz="4800" b="1" i="0" spc="-409" dirty="0">
                <a:solidFill>
                  <a:srgbClr val="000000"/>
                </a:solidFill>
                <a:latin typeface="Arial"/>
                <a:cs typeface="Arial"/>
              </a:rPr>
              <a:t>e</a:t>
            </a:r>
            <a:r>
              <a:rPr sz="4800" b="1" i="0" spc="-509" dirty="0">
                <a:solidFill>
                  <a:srgbClr val="000000"/>
                </a:solidFill>
                <a:latin typeface="Arial"/>
                <a:cs typeface="Arial"/>
              </a:rPr>
              <a:t>n</a:t>
            </a:r>
            <a:r>
              <a:rPr sz="4800" b="1" i="0" spc="-810" dirty="0">
                <a:solidFill>
                  <a:srgbClr val="000000"/>
                </a:solidFill>
                <a:latin typeface="Arial"/>
                <a:cs typeface="Arial"/>
              </a:rPr>
              <a:t>c</a:t>
            </a:r>
            <a:r>
              <a:rPr sz="4800" b="1" i="0" spc="-400" dirty="0">
                <a:solidFill>
                  <a:srgbClr val="000000"/>
                </a:solidFill>
                <a:latin typeface="Arial"/>
                <a:cs typeface="Arial"/>
              </a:rPr>
              <a:t>y</a:t>
            </a:r>
            <a:endParaRPr sz="4800" b="1" dirty="0">
              <a:latin typeface="Arial"/>
              <a:cs typeface="Arial"/>
            </a:endParaRPr>
          </a:p>
        </p:txBody>
      </p:sp>
      <p:sp>
        <p:nvSpPr>
          <p:cNvPr id="4" name="object 4"/>
          <p:cNvSpPr txBox="1">
            <a:spLocks noGrp="1"/>
          </p:cNvSpPr>
          <p:nvPr>
            <p:ph type="ftr" sz="quarter" idx="5"/>
          </p:nvPr>
        </p:nvSpPr>
        <p:spPr>
          <a:xfrm>
            <a:off x="3972595" y="6505519"/>
            <a:ext cx="4249420" cy="273684"/>
          </a:xfrm>
          <a:prstGeom prst="rect">
            <a:avLst/>
          </a:prstGeom>
        </p:spPr>
        <p:txBody>
          <a:bodyPr vert="horz" wrap="square" lIns="0" tIns="0" rIns="0" bIns="0" rtlCol="0">
            <a:spAutoFit/>
          </a:bodyPr>
          <a:lstStyle>
            <a:defPPr>
              <a:defRPr lang="en-US"/>
            </a:defPPr>
            <a:lvl1pPr marL="0" algn="l" defTabSz="914400" rtl="0" eaLnBrk="1" latinLnBrk="0" hangingPunct="1">
              <a:defRPr sz="160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20"/>
              </a:spcBef>
            </a:pPr>
            <a:r>
              <a:rPr lang="en-US" spc="-65"/>
              <a:t>IN</a:t>
            </a:r>
            <a:r>
              <a:rPr lang="en-US" spc="-150"/>
              <a:t>D</a:t>
            </a:r>
            <a:r>
              <a:rPr lang="en-US" spc="-70"/>
              <a:t>I</a:t>
            </a:r>
            <a:r>
              <a:rPr lang="en-US" spc="-175"/>
              <a:t>G</a:t>
            </a:r>
            <a:r>
              <a:rPr lang="en-US" spc="-300"/>
              <a:t>E</a:t>
            </a:r>
            <a:r>
              <a:rPr lang="en-US" spc="-110"/>
              <a:t>N</a:t>
            </a:r>
            <a:r>
              <a:rPr lang="en-US" spc="-160"/>
              <a:t>O</a:t>
            </a:r>
            <a:r>
              <a:rPr lang="en-US" spc="-110"/>
              <a:t>U</a:t>
            </a:r>
            <a:r>
              <a:rPr lang="en-US" spc="-315"/>
              <a:t>S</a:t>
            </a:r>
            <a:r>
              <a:rPr lang="en-US" spc="-80"/>
              <a:t> </a:t>
            </a:r>
            <a:r>
              <a:rPr lang="en-US" spc="-254"/>
              <a:t>F</a:t>
            </a:r>
            <a:r>
              <a:rPr lang="en-US" spc="-160"/>
              <a:t>OO</a:t>
            </a:r>
            <a:r>
              <a:rPr lang="en-US" spc="-150"/>
              <a:t>D</a:t>
            </a:r>
            <a:r>
              <a:rPr lang="en-US" spc="-80"/>
              <a:t> </a:t>
            </a:r>
            <a:r>
              <a:rPr lang="en-US" spc="-185"/>
              <a:t>A</a:t>
            </a:r>
            <a:r>
              <a:rPr lang="en-US" spc="-110"/>
              <a:t>N</a:t>
            </a:r>
            <a:r>
              <a:rPr lang="en-US" spc="-150"/>
              <a:t>D</a:t>
            </a:r>
            <a:r>
              <a:rPr lang="en-US" spc="-80"/>
              <a:t> </a:t>
            </a:r>
            <a:r>
              <a:rPr lang="en-US" spc="-204"/>
              <a:t>A</a:t>
            </a:r>
            <a:r>
              <a:rPr lang="en-US" spc="-220"/>
              <a:t>G</a:t>
            </a:r>
            <a:r>
              <a:rPr lang="en-US" spc="-260"/>
              <a:t>R</a:t>
            </a:r>
            <a:r>
              <a:rPr lang="en-US" spc="-100"/>
              <a:t>I</a:t>
            </a:r>
            <a:r>
              <a:rPr lang="en-US" spc="-240"/>
              <a:t>C</a:t>
            </a:r>
            <a:r>
              <a:rPr lang="en-US" spc="-110"/>
              <a:t>U</a:t>
            </a:r>
            <a:r>
              <a:rPr lang="en-US" spc="-425"/>
              <a:t>L</a:t>
            </a:r>
            <a:r>
              <a:rPr lang="en-US" spc="-195"/>
              <a:t>T</a:t>
            </a:r>
            <a:r>
              <a:rPr lang="en-US" spc="-110"/>
              <a:t>U</a:t>
            </a:r>
            <a:r>
              <a:rPr lang="en-US" spc="-260"/>
              <a:t>R</a:t>
            </a:r>
            <a:r>
              <a:rPr lang="en-US" spc="-290"/>
              <a:t>E</a:t>
            </a:r>
            <a:r>
              <a:rPr lang="en-US" spc="-90"/>
              <a:t> </a:t>
            </a:r>
            <a:r>
              <a:rPr lang="en-US" spc="-65"/>
              <a:t>IN</a:t>
            </a:r>
            <a:r>
              <a:rPr lang="en-US" spc="-110"/>
              <a:t>IT</a:t>
            </a:r>
            <a:r>
              <a:rPr lang="en-US" spc="-25"/>
              <a:t>I</a:t>
            </a:r>
            <a:r>
              <a:rPr lang="en-US" spc="-310"/>
              <a:t>A</a:t>
            </a:r>
            <a:r>
              <a:rPr lang="en-US" spc="-195"/>
              <a:t>T</a:t>
            </a:r>
            <a:r>
              <a:rPr lang="en-US" spc="-50"/>
              <a:t>I</a:t>
            </a:r>
            <a:r>
              <a:rPr lang="en-US" spc="-100"/>
              <a:t>V</a:t>
            </a:r>
            <a:r>
              <a:rPr lang="en-US" spc="-290"/>
              <a:t>E</a:t>
            </a:r>
            <a:endParaRPr spc="-290" dirty="0"/>
          </a:p>
        </p:txBody>
      </p:sp>
      <p:sp>
        <p:nvSpPr>
          <p:cNvPr id="3" name="object 3"/>
          <p:cNvSpPr txBox="1"/>
          <p:nvPr/>
        </p:nvSpPr>
        <p:spPr>
          <a:xfrm>
            <a:off x="2456497" y="1604771"/>
            <a:ext cx="7248525" cy="3717925"/>
          </a:xfrm>
          <a:prstGeom prst="rect">
            <a:avLst/>
          </a:prstGeom>
        </p:spPr>
        <p:txBody>
          <a:bodyPr vert="horz" wrap="square" lIns="0" tIns="68580" rIns="0" bIns="0" rtlCol="0">
            <a:spAutoFit/>
          </a:bodyPr>
          <a:lstStyle/>
          <a:p>
            <a:pPr marL="12700" marR="5080">
              <a:lnSpc>
                <a:spcPct val="81500"/>
              </a:lnSpc>
              <a:spcBef>
                <a:spcPts val="540"/>
              </a:spcBef>
            </a:pPr>
            <a:r>
              <a:rPr sz="2000" spc="-5" dirty="0">
                <a:solidFill>
                  <a:srgbClr val="9D2234"/>
                </a:solidFill>
                <a:latin typeface="Arial"/>
                <a:cs typeface="Arial"/>
              </a:rPr>
              <a:t>The</a:t>
            </a:r>
            <a:r>
              <a:rPr sz="2000" spc="-15" dirty="0">
                <a:solidFill>
                  <a:srgbClr val="9D2234"/>
                </a:solidFill>
                <a:latin typeface="Arial"/>
                <a:cs typeface="Arial"/>
              </a:rPr>
              <a:t> </a:t>
            </a:r>
            <a:r>
              <a:rPr sz="2000" dirty="0">
                <a:solidFill>
                  <a:srgbClr val="9D2234"/>
                </a:solidFill>
                <a:latin typeface="Arial"/>
                <a:cs typeface="Arial"/>
              </a:rPr>
              <a:t>USDA</a:t>
            </a:r>
            <a:r>
              <a:rPr sz="2000" spc="-114" dirty="0">
                <a:solidFill>
                  <a:srgbClr val="9D2234"/>
                </a:solidFill>
                <a:latin typeface="Arial"/>
                <a:cs typeface="Arial"/>
              </a:rPr>
              <a:t> </a:t>
            </a:r>
            <a:r>
              <a:rPr sz="2000" spc="-5" dirty="0">
                <a:solidFill>
                  <a:srgbClr val="9D2234"/>
                </a:solidFill>
                <a:latin typeface="Arial"/>
                <a:cs typeface="Arial"/>
              </a:rPr>
              <a:t>Farm</a:t>
            </a:r>
            <a:r>
              <a:rPr sz="2000" spc="-15" dirty="0">
                <a:solidFill>
                  <a:srgbClr val="9D2234"/>
                </a:solidFill>
                <a:latin typeface="Arial"/>
                <a:cs typeface="Arial"/>
              </a:rPr>
              <a:t> </a:t>
            </a:r>
            <a:r>
              <a:rPr sz="2000" spc="-5" dirty="0">
                <a:solidFill>
                  <a:srgbClr val="9D2234"/>
                </a:solidFill>
                <a:latin typeface="Arial"/>
                <a:cs typeface="Arial"/>
              </a:rPr>
              <a:t>Service</a:t>
            </a:r>
            <a:r>
              <a:rPr sz="2000" spc="-120" dirty="0">
                <a:solidFill>
                  <a:srgbClr val="9D2234"/>
                </a:solidFill>
                <a:latin typeface="Arial"/>
                <a:cs typeface="Arial"/>
              </a:rPr>
              <a:t> </a:t>
            </a:r>
            <a:r>
              <a:rPr sz="2000" spc="-5" dirty="0">
                <a:solidFill>
                  <a:srgbClr val="9D2234"/>
                </a:solidFill>
                <a:latin typeface="Arial"/>
                <a:cs typeface="Arial"/>
              </a:rPr>
              <a:t>Agency</a:t>
            </a:r>
            <a:r>
              <a:rPr sz="2000" spc="-10" dirty="0">
                <a:solidFill>
                  <a:srgbClr val="9D2234"/>
                </a:solidFill>
                <a:latin typeface="Arial"/>
                <a:cs typeface="Arial"/>
              </a:rPr>
              <a:t> </a:t>
            </a:r>
            <a:r>
              <a:rPr sz="2000" dirty="0">
                <a:solidFill>
                  <a:srgbClr val="9D2234"/>
                </a:solidFill>
                <a:latin typeface="Arial"/>
                <a:cs typeface="Arial"/>
              </a:rPr>
              <a:t>is</a:t>
            </a:r>
            <a:r>
              <a:rPr sz="2000" spc="-15" dirty="0">
                <a:solidFill>
                  <a:srgbClr val="9D2234"/>
                </a:solidFill>
                <a:latin typeface="Arial"/>
                <a:cs typeface="Arial"/>
              </a:rPr>
              <a:t> </a:t>
            </a:r>
            <a:r>
              <a:rPr sz="2000" dirty="0">
                <a:solidFill>
                  <a:srgbClr val="9D2234"/>
                </a:solidFill>
                <a:latin typeface="Arial"/>
                <a:cs typeface="Arial"/>
              </a:rPr>
              <a:t>a</a:t>
            </a:r>
            <a:r>
              <a:rPr sz="2000" spc="-10" dirty="0">
                <a:solidFill>
                  <a:srgbClr val="9D2234"/>
                </a:solidFill>
                <a:latin typeface="Arial"/>
                <a:cs typeface="Arial"/>
              </a:rPr>
              <a:t> </a:t>
            </a:r>
            <a:r>
              <a:rPr sz="2000" spc="-5" dirty="0">
                <a:solidFill>
                  <a:srgbClr val="9D2234"/>
                </a:solidFill>
                <a:latin typeface="Arial"/>
                <a:cs typeface="Arial"/>
              </a:rPr>
              <a:t>federal agency</a:t>
            </a:r>
            <a:r>
              <a:rPr sz="2000" spc="-10" dirty="0">
                <a:solidFill>
                  <a:srgbClr val="9D2234"/>
                </a:solidFill>
                <a:latin typeface="Arial"/>
                <a:cs typeface="Arial"/>
              </a:rPr>
              <a:t> </a:t>
            </a:r>
            <a:r>
              <a:rPr sz="2000" spc="-5" dirty="0">
                <a:solidFill>
                  <a:srgbClr val="9D2234"/>
                </a:solidFill>
                <a:latin typeface="Arial"/>
                <a:cs typeface="Arial"/>
              </a:rPr>
              <a:t>tasked</a:t>
            </a:r>
            <a:r>
              <a:rPr sz="2000" spc="-10" dirty="0">
                <a:solidFill>
                  <a:srgbClr val="9D2234"/>
                </a:solidFill>
                <a:latin typeface="Arial"/>
                <a:cs typeface="Arial"/>
              </a:rPr>
              <a:t> </a:t>
            </a:r>
            <a:r>
              <a:rPr sz="2000" dirty="0">
                <a:solidFill>
                  <a:srgbClr val="9D2234"/>
                </a:solidFill>
                <a:latin typeface="Arial"/>
                <a:cs typeface="Arial"/>
              </a:rPr>
              <a:t>with </a:t>
            </a:r>
            <a:r>
              <a:rPr sz="2000" spc="-540" dirty="0">
                <a:solidFill>
                  <a:srgbClr val="9D2234"/>
                </a:solidFill>
                <a:latin typeface="Arial"/>
                <a:cs typeface="Arial"/>
              </a:rPr>
              <a:t> </a:t>
            </a:r>
            <a:r>
              <a:rPr sz="2000" spc="-5" dirty="0">
                <a:solidFill>
                  <a:srgbClr val="9D2234"/>
                </a:solidFill>
                <a:latin typeface="Arial"/>
                <a:cs typeface="Arial"/>
              </a:rPr>
              <a:t>providing direct lending and government-backed loans to </a:t>
            </a:r>
            <a:r>
              <a:rPr sz="2000" dirty="0">
                <a:solidFill>
                  <a:srgbClr val="9D2234"/>
                </a:solidFill>
                <a:latin typeface="Arial"/>
                <a:cs typeface="Arial"/>
              </a:rPr>
              <a:t> </a:t>
            </a:r>
            <a:r>
              <a:rPr sz="2000" spc="-5" dirty="0">
                <a:solidFill>
                  <a:srgbClr val="9D2234"/>
                </a:solidFill>
                <a:latin typeface="Arial"/>
                <a:cs typeface="Arial"/>
              </a:rPr>
              <a:t>agricultural producers.</a:t>
            </a:r>
            <a:endParaRPr sz="2000">
              <a:latin typeface="Arial"/>
              <a:cs typeface="Arial"/>
            </a:endParaRPr>
          </a:p>
          <a:p>
            <a:pPr marL="812800" marR="86995" indent="-342900">
              <a:lnSpc>
                <a:spcPct val="78900"/>
              </a:lnSpc>
              <a:spcBef>
                <a:spcPts val="540"/>
              </a:spcBef>
              <a:buChar char="•"/>
              <a:tabLst>
                <a:tab pos="812165" algn="l"/>
                <a:tab pos="812800" algn="l"/>
              </a:tabLst>
            </a:pPr>
            <a:r>
              <a:rPr sz="1800" dirty="0">
                <a:solidFill>
                  <a:srgbClr val="9D2234"/>
                </a:solidFill>
                <a:latin typeface="Arial"/>
                <a:cs typeface="Arial"/>
              </a:rPr>
              <a:t>Approval</a:t>
            </a:r>
            <a:r>
              <a:rPr sz="1800" spc="-10" dirty="0">
                <a:solidFill>
                  <a:srgbClr val="9D2234"/>
                </a:solidFill>
                <a:latin typeface="Arial"/>
                <a:cs typeface="Arial"/>
              </a:rPr>
              <a:t> </a:t>
            </a:r>
            <a:r>
              <a:rPr sz="1800" spc="-5" dirty="0">
                <a:solidFill>
                  <a:srgbClr val="9D2234"/>
                </a:solidFill>
                <a:latin typeface="Arial"/>
                <a:cs typeface="Arial"/>
              </a:rPr>
              <a:t>is</a:t>
            </a:r>
            <a:r>
              <a:rPr sz="1800" spc="-15" dirty="0">
                <a:solidFill>
                  <a:srgbClr val="9D2234"/>
                </a:solidFill>
                <a:latin typeface="Arial"/>
                <a:cs typeface="Arial"/>
              </a:rPr>
              <a:t> </a:t>
            </a:r>
            <a:r>
              <a:rPr sz="1800" spc="-5" dirty="0">
                <a:solidFill>
                  <a:srgbClr val="9D2234"/>
                </a:solidFill>
                <a:latin typeface="Arial"/>
                <a:cs typeface="Arial"/>
              </a:rPr>
              <a:t>less</a:t>
            </a:r>
            <a:r>
              <a:rPr sz="1800" spc="-15" dirty="0">
                <a:solidFill>
                  <a:srgbClr val="9D2234"/>
                </a:solidFill>
                <a:latin typeface="Arial"/>
                <a:cs typeface="Arial"/>
              </a:rPr>
              <a:t> </a:t>
            </a:r>
            <a:r>
              <a:rPr sz="1800" dirty="0">
                <a:solidFill>
                  <a:srgbClr val="9D2234"/>
                </a:solidFill>
                <a:latin typeface="Arial"/>
                <a:cs typeface="Arial"/>
              </a:rPr>
              <a:t>concerned</a:t>
            </a:r>
            <a:r>
              <a:rPr sz="1800" spc="-5" dirty="0">
                <a:solidFill>
                  <a:srgbClr val="9D2234"/>
                </a:solidFill>
                <a:latin typeface="Arial"/>
                <a:cs typeface="Arial"/>
              </a:rPr>
              <a:t> with</a:t>
            </a:r>
            <a:r>
              <a:rPr sz="1800" spc="-15" dirty="0">
                <a:solidFill>
                  <a:srgbClr val="9D2234"/>
                </a:solidFill>
                <a:latin typeface="Arial"/>
                <a:cs typeface="Arial"/>
              </a:rPr>
              <a:t> </a:t>
            </a:r>
            <a:r>
              <a:rPr sz="1800" dirty="0">
                <a:solidFill>
                  <a:srgbClr val="9D2234"/>
                </a:solidFill>
                <a:latin typeface="Arial"/>
                <a:cs typeface="Arial"/>
              </a:rPr>
              <a:t>credit</a:t>
            </a:r>
            <a:r>
              <a:rPr sz="1800" spc="-10" dirty="0">
                <a:solidFill>
                  <a:srgbClr val="9D2234"/>
                </a:solidFill>
                <a:latin typeface="Arial"/>
                <a:cs typeface="Arial"/>
              </a:rPr>
              <a:t> </a:t>
            </a:r>
            <a:r>
              <a:rPr sz="1800" dirty="0">
                <a:solidFill>
                  <a:srgbClr val="9D2234"/>
                </a:solidFill>
                <a:latin typeface="Arial"/>
                <a:cs typeface="Arial"/>
              </a:rPr>
              <a:t>score</a:t>
            </a:r>
            <a:r>
              <a:rPr sz="1800" spc="-10" dirty="0">
                <a:solidFill>
                  <a:srgbClr val="9D2234"/>
                </a:solidFill>
                <a:latin typeface="Arial"/>
                <a:cs typeface="Arial"/>
              </a:rPr>
              <a:t> </a:t>
            </a:r>
            <a:r>
              <a:rPr sz="1800" spc="-5" dirty="0">
                <a:solidFill>
                  <a:srgbClr val="9D2234"/>
                </a:solidFill>
                <a:latin typeface="Arial"/>
                <a:cs typeface="Arial"/>
              </a:rPr>
              <a:t>and</a:t>
            </a:r>
            <a:r>
              <a:rPr sz="1800" spc="-10" dirty="0">
                <a:solidFill>
                  <a:srgbClr val="9D2234"/>
                </a:solidFill>
                <a:latin typeface="Arial"/>
                <a:cs typeface="Arial"/>
              </a:rPr>
              <a:t> </a:t>
            </a:r>
            <a:r>
              <a:rPr sz="1800" dirty="0">
                <a:solidFill>
                  <a:srgbClr val="9D2234"/>
                </a:solidFill>
                <a:latin typeface="Arial"/>
                <a:cs typeface="Arial"/>
              </a:rPr>
              <a:t>more</a:t>
            </a:r>
            <a:r>
              <a:rPr sz="1800" spc="-10" dirty="0">
                <a:solidFill>
                  <a:srgbClr val="9D2234"/>
                </a:solidFill>
                <a:latin typeface="Arial"/>
                <a:cs typeface="Arial"/>
              </a:rPr>
              <a:t> </a:t>
            </a:r>
            <a:r>
              <a:rPr sz="1800" dirty="0">
                <a:solidFill>
                  <a:srgbClr val="9D2234"/>
                </a:solidFill>
                <a:latin typeface="Arial"/>
                <a:cs typeface="Arial"/>
              </a:rPr>
              <a:t>focused </a:t>
            </a:r>
            <a:r>
              <a:rPr sz="1800" spc="-484" dirty="0">
                <a:solidFill>
                  <a:srgbClr val="9D2234"/>
                </a:solidFill>
                <a:latin typeface="Arial"/>
                <a:cs typeface="Arial"/>
              </a:rPr>
              <a:t> </a:t>
            </a:r>
            <a:r>
              <a:rPr sz="1800" spc="-5" dirty="0">
                <a:solidFill>
                  <a:srgbClr val="9D2234"/>
                </a:solidFill>
                <a:latin typeface="Arial"/>
                <a:cs typeface="Arial"/>
              </a:rPr>
              <a:t>on</a:t>
            </a:r>
            <a:r>
              <a:rPr sz="1800" spc="-10" dirty="0">
                <a:solidFill>
                  <a:srgbClr val="9D2234"/>
                </a:solidFill>
                <a:latin typeface="Arial"/>
                <a:cs typeface="Arial"/>
              </a:rPr>
              <a:t> </a:t>
            </a:r>
            <a:r>
              <a:rPr sz="1800" spc="-5" dirty="0">
                <a:solidFill>
                  <a:srgbClr val="9D2234"/>
                </a:solidFill>
                <a:latin typeface="Arial"/>
                <a:cs typeface="Arial"/>
              </a:rPr>
              <a:t>overall </a:t>
            </a:r>
            <a:r>
              <a:rPr sz="1800" dirty="0">
                <a:solidFill>
                  <a:srgbClr val="9D2234"/>
                </a:solidFill>
                <a:latin typeface="Arial"/>
                <a:cs typeface="Arial"/>
              </a:rPr>
              <a:t>credit </a:t>
            </a:r>
            <a:r>
              <a:rPr sz="1800" spc="-5" dirty="0">
                <a:solidFill>
                  <a:srgbClr val="9D2234"/>
                </a:solidFill>
                <a:latin typeface="Arial"/>
                <a:cs typeface="Arial"/>
              </a:rPr>
              <a:t>history</a:t>
            </a:r>
            <a:endParaRPr sz="1800">
              <a:latin typeface="Arial"/>
              <a:cs typeface="Arial"/>
            </a:endParaRPr>
          </a:p>
          <a:p>
            <a:pPr marL="812800" marR="216535" indent="-342900">
              <a:lnSpc>
                <a:spcPct val="78900"/>
              </a:lnSpc>
              <a:spcBef>
                <a:spcPts val="600"/>
              </a:spcBef>
              <a:buChar char="•"/>
              <a:tabLst>
                <a:tab pos="812165" algn="l"/>
                <a:tab pos="812800" algn="l"/>
              </a:tabLst>
            </a:pPr>
            <a:r>
              <a:rPr sz="1800" dirty="0">
                <a:solidFill>
                  <a:srgbClr val="9D2234"/>
                </a:solidFill>
                <a:latin typeface="Arial"/>
                <a:cs typeface="Arial"/>
              </a:rPr>
              <a:t>Will </a:t>
            </a:r>
            <a:r>
              <a:rPr sz="1800" spc="-5" dirty="0">
                <a:solidFill>
                  <a:srgbClr val="9D2234"/>
                </a:solidFill>
                <a:latin typeface="Arial"/>
                <a:cs typeface="Arial"/>
              </a:rPr>
              <a:t>not automatically disqualify applicants </a:t>
            </a:r>
            <a:r>
              <a:rPr sz="1800" dirty="0">
                <a:solidFill>
                  <a:srgbClr val="9D2234"/>
                </a:solidFill>
                <a:latin typeface="Arial"/>
                <a:cs typeface="Arial"/>
              </a:rPr>
              <a:t>from </a:t>
            </a:r>
            <a:r>
              <a:rPr sz="1800" spc="-5" dirty="0">
                <a:solidFill>
                  <a:srgbClr val="9D2234"/>
                </a:solidFill>
                <a:latin typeface="Arial"/>
                <a:cs typeface="Arial"/>
              </a:rPr>
              <a:t>getting </a:t>
            </a:r>
            <a:r>
              <a:rPr sz="1800" dirty="0">
                <a:solidFill>
                  <a:srgbClr val="9D2234"/>
                </a:solidFill>
                <a:latin typeface="Arial"/>
                <a:cs typeface="Arial"/>
              </a:rPr>
              <a:t>a </a:t>
            </a:r>
            <a:r>
              <a:rPr sz="1800" spc="-5" dirty="0">
                <a:solidFill>
                  <a:srgbClr val="9D2234"/>
                </a:solidFill>
                <a:latin typeface="Arial"/>
                <a:cs typeface="Arial"/>
              </a:rPr>
              <a:t>loan </a:t>
            </a:r>
            <a:r>
              <a:rPr sz="1800" spc="-490" dirty="0">
                <a:solidFill>
                  <a:srgbClr val="9D2234"/>
                </a:solidFill>
                <a:latin typeface="Arial"/>
                <a:cs typeface="Arial"/>
              </a:rPr>
              <a:t> </a:t>
            </a:r>
            <a:r>
              <a:rPr sz="1800" spc="-5" dirty="0">
                <a:solidFill>
                  <a:srgbClr val="9D2234"/>
                </a:solidFill>
                <a:latin typeface="Arial"/>
                <a:cs typeface="Arial"/>
              </a:rPr>
              <a:t>because</a:t>
            </a:r>
            <a:r>
              <a:rPr sz="1800" spc="-10" dirty="0">
                <a:solidFill>
                  <a:srgbClr val="9D2234"/>
                </a:solidFill>
                <a:latin typeface="Arial"/>
                <a:cs typeface="Arial"/>
              </a:rPr>
              <a:t> </a:t>
            </a:r>
            <a:r>
              <a:rPr sz="1800" spc="-5" dirty="0">
                <a:solidFill>
                  <a:srgbClr val="9D2234"/>
                </a:solidFill>
                <a:latin typeface="Arial"/>
                <a:cs typeface="Arial"/>
              </a:rPr>
              <a:t>of:</a:t>
            </a:r>
            <a:endParaRPr sz="1800">
              <a:latin typeface="Arial"/>
              <a:cs typeface="Arial"/>
            </a:endParaRPr>
          </a:p>
          <a:p>
            <a:pPr marL="1270000" lvl="1" indent="-342900">
              <a:lnSpc>
                <a:spcPct val="100000"/>
              </a:lnSpc>
              <a:spcBef>
                <a:spcPts val="140"/>
              </a:spcBef>
              <a:buChar char="•"/>
              <a:tabLst>
                <a:tab pos="1269365" algn="l"/>
                <a:tab pos="1270000" algn="l"/>
              </a:tabLst>
            </a:pPr>
            <a:r>
              <a:rPr sz="1800" dirty="0">
                <a:solidFill>
                  <a:srgbClr val="9D2234"/>
                </a:solidFill>
                <a:latin typeface="Arial"/>
                <a:cs typeface="Arial"/>
              </a:rPr>
              <a:t>Previous</a:t>
            </a:r>
            <a:r>
              <a:rPr sz="1800" spc="-15" dirty="0">
                <a:solidFill>
                  <a:srgbClr val="9D2234"/>
                </a:solidFill>
                <a:latin typeface="Arial"/>
                <a:cs typeface="Arial"/>
              </a:rPr>
              <a:t> </a:t>
            </a:r>
            <a:r>
              <a:rPr sz="1800" spc="-5" dirty="0">
                <a:solidFill>
                  <a:srgbClr val="9D2234"/>
                </a:solidFill>
                <a:latin typeface="Arial"/>
                <a:cs typeface="Arial"/>
              </a:rPr>
              <a:t>history</a:t>
            </a:r>
            <a:r>
              <a:rPr sz="1800" spc="-15" dirty="0">
                <a:solidFill>
                  <a:srgbClr val="9D2234"/>
                </a:solidFill>
                <a:latin typeface="Arial"/>
                <a:cs typeface="Arial"/>
              </a:rPr>
              <a:t> </a:t>
            </a:r>
            <a:r>
              <a:rPr sz="1800" spc="-5" dirty="0">
                <a:solidFill>
                  <a:srgbClr val="9D2234"/>
                </a:solidFill>
                <a:latin typeface="Arial"/>
                <a:cs typeface="Arial"/>
              </a:rPr>
              <a:t>of</a:t>
            </a:r>
            <a:r>
              <a:rPr sz="1800" spc="-20" dirty="0">
                <a:solidFill>
                  <a:srgbClr val="9D2234"/>
                </a:solidFill>
                <a:latin typeface="Arial"/>
                <a:cs typeface="Arial"/>
              </a:rPr>
              <a:t> </a:t>
            </a:r>
            <a:r>
              <a:rPr sz="1800" dirty="0">
                <a:solidFill>
                  <a:srgbClr val="9D2234"/>
                </a:solidFill>
                <a:latin typeface="Arial"/>
                <a:cs typeface="Arial"/>
              </a:rPr>
              <a:t>slow</a:t>
            </a:r>
            <a:r>
              <a:rPr sz="1800" spc="-10" dirty="0">
                <a:solidFill>
                  <a:srgbClr val="9D2234"/>
                </a:solidFill>
                <a:latin typeface="Arial"/>
                <a:cs typeface="Arial"/>
              </a:rPr>
              <a:t> </a:t>
            </a:r>
            <a:r>
              <a:rPr sz="1800" spc="-5" dirty="0">
                <a:solidFill>
                  <a:srgbClr val="9D2234"/>
                </a:solidFill>
                <a:latin typeface="Arial"/>
                <a:cs typeface="Arial"/>
              </a:rPr>
              <a:t>payments</a:t>
            </a:r>
            <a:endParaRPr sz="1800">
              <a:latin typeface="Arial"/>
              <a:cs typeface="Arial"/>
            </a:endParaRPr>
          </a:p>
          <a:p>
            <a:pPr marL="1270000" lvl="1" indent="-342900">
              <a:lnSpc>
                <a:spcPct val="100000"/>
              </a:lnSpc>
              <a:spcBef>
                <a:spcPts val="25"/>
              </a:spcBef>
              <a:buChar char="•"/>
              <a:tabLst>
                <a:tab pos="1269365" algn="l"/>
                <a:tab pos="1270000" algn="l"/>
              </a:tabLst>
            </a:pPr>
            <a:r>
              <a:rPr sz="1800" spc="-5" dirty="0">
                <a:solidFill>
                  <a:srgbClr val="9D2234"/>
                </a:solidFill>
                <a:latin typeface="Arial"/>
                <a:cs typeface="Arial"/>
              </a:rPr>
              <a:t>No</a:t>
            </a:r>
            <a:r>
              <a:rPr sz="1800" spc="-25" dirty="0">
                <a:solidFill>
                  <a:srgbClr val="9D2234"/>
                </a:solidFill>
                <a:latin typeface="Arial"/>
                <a:cs typeface="Arial"/>
              </a:rPr>
              <a:t> </a:t>
            </a:r>
            <a:r>
              <a:rPr sz="1800" dirty="0">
                <a:solidFill>
                  <a:srgbClr val="9D2234"/>
                </a:solidFill>
                <a:latin typeface="Arial"/>
                <a:cs typeface="Arial"/>
              </a:rPr>
              <a:t>credit</a:t>
            </a:r>
            <a:r>
              <a:rPr sz="1800" spc="-15" dirty="0">
                <a:solidFill>
                  <a:srgbClr val="9D2234"/>
                </a:solidFill>
                <a:latin typeface="Arial"/>
                <a:cs typeface="Arial"/>
              </a:rPr>
              <a:t> </a:t>
            </a:r>
            <a:r>
              <a:rPr sz="1800" spc="-5" dirty="0">
                <a:solidFill>
                  <a:srgbClr val="9D2234"/>
                </a:solidFill>
                <a:latin typeface="Arial"/>
                <a:cs typeface="Arial"/>
              </a:rPr>
              <a:t>history</a:t>
            </a:r>
            <a:endParaRPr sz="1800">
              <a:latin typeface="Arial"/>
              <a:cs typeface="Arial"/>
            </a:endParaRPr>
          </a:p>
          <a:p>
            <a:pPr marL="1270000" marR="139065" lvl="1" indent="-342900">
              <a:lnSpc>
                <a:spcPct val="78900"/>
              </a:lnSpc>
              <a:spcBef>
                <a:spcPts val="600"/>
              </a:spcBef>
              <a:buChar char="•"/>
              <a:tabLst>
                <a:tab pos="1269365" algn="l"/>
                <a:tab pos="1270000" algn="l"/>
              </a:tabLst>
            </a:pPr>
            <a:r>
              <a:rPr sz="1800" spc="-5" dirty="0">
                <a:solidFill>
                  <a:srgbClr val="9D2234"/>
                </a:solidFill>
                <a:latin typeface="Arial"/>
                <a:cs typeface="Arial"/>
              </a:rPr>
              <a:t>Recent poor </a:t>
            </a:r>
            <a:r>
              <a:rPr sz="1800" dirty="0">
                <a:solidFill>
                  <a:srgbClr val="9D2234"/>
                </a:solidFill>
                <a:latin typeface="Arial"/>
                <a:cs typeface="Arial"/>
              </a:rPr>
              <a:t>credit </a:t>
            </a:r>
            <a:r>
              <a:rPr sz="1800" spc="-5" dirty="0">
                <a:solidFill>
                  <a:srgbClr val="9D2234"/>
                </a:solidFill>
                <a:latin typeface="Arial"/>
                <a:cs typeface="Arial"/>
              </a:rPr>
              <a:t>when problems were due </a:t>
            </a:r>
            <a:r>
              <a:rPr sz="1800" dirty="0">
                <a:solidFill>
                  <a:srgbClr val="9D2234"/>
                </a:solidFill>
                <a:latin typeface="Arial"/>
                <a:cs typeface="Arial"/>
              </a:rPr>
              <a:t>to temporary </a:t>
            </a:r>
            <a:r>
              <a:rPr sz="1800" spc="-490" dirty="0">
                <a:solidFill>
                  <a:srgbClr val="9D2234"/>
                </a:solidFill>
                <a:latin typeface="Arial"/>
                <a:cs typeface="Arial"/>
              </a:rPr>
              <a:t> </a:t>
            </a:r>
            <a:r>
              <a:rPr sz="1800" dirty="0">
                <a:solidFill>
                  <a:srgbClr val="9D2234"/>
                </a:solidFill>
                <a:latin typeface="Arial"/>
                <a:cs typeface="Arial"/>
              </a:rPr>
              <a:t>conditions</a:t>
            </a:r>
            <a:r>
              <a:rPr sz="1800" spc="-5" dirty="0">
                <a:solidFill>
                  <a:srgbClr val="9D2234"/>
                </a:solidFill>
                <a:latin typeface="Arial"/>
                <a:cs typeface="Arial"/>
              </a:rPr>
              <a:t> outside </a:t>
            </a:r>
            <a:r>
              <a:rPr sz="1800" dirty="0">
                <a:solidFill>
                  <a:srgbClr val="9D2234"/>
                </a:solidFill>
                <a:latin typeface="Arial"/>
                <a:cs typeface="Arial"/>
              </a:rPr>
              <a:t>your</a:t>
            </a:r>
            <a:r>
              <a:rPr sz="1800" spc="-5" dirty="0">
                <a:solidFill>
                  <a:srgbClr val="9D2234"/>
                </a:solidFill>
                <a:latin typeface="Arial"/>
                <a:cs typeface="Arial"/>
              </a:rPr>
              <a:t> </a:t>
            </a:r>
            <a:r>
              <a:rPr sz="1800" dirty="0">
                <a:solidFill>
                  <a:srgbClr val="9D2234"/>
                </a:solidFill>
                <a:latin typeface="Arial"/>
                <a:cs typeface="Arial"/>
              </a:rPr>
              <a:t>control</a:t>
            </a:r>
            <a:endParaRPr sz="1800">
              <a:latin typeface="Arial"/>
              <a:cs typeface="Arial"/>
            </a:endParaRPr>
          </a:p>
          <a:p>
            <a:pPr marL="812800" indent="-342900">
              <a:lnSpc>
                <a:spcPct val="100000"/>
              </a:lnSpc>
              <a:spcBef>
                <a:spcPts val="145"/>
              </a:spcBef>
              <a:buChar char="•"/>
              <a:tabLst>
                <a:tab pos="812165" algn="l"/>
                <a:tab pos="812800" algn="l"/>
              </a:tabLst>
            </a:pPr>
            <a:r>
              <a:rPr sz="1800" spc="-20" dirty="0">
                <a:solidFill>
                  <a:srgbClr val="9D2234"/>
                </a:solidFill>
                <a:latin typeface="Arial"/>
                <a:cs typeface="Arial"/>
              </a:rPr>
              <a:t>Wants</a:t>
            </a:r>
            <a:r>
              <a:rPr sz="1800" spc="-15" dirty="0">
                <a:solidFill>
                  <a:srgbClr val="9D2234"/>
                </a:solidFill>
                <a:latin typeface="Arial"/>
                <a:cs typeface="Arial"/>
              </a:rPr>
              <a:t> </a:t>
            </a:r>
            <a:r>
              <a:rPr sz="1800" dirty="0">
                <a:solidFill>
                  <a:srgbClr val="9D2234"/>
                </a:solidFill>
                <a:latin typeface="Arial"/>
                <a:cs typeface="Arial"/>
              </a:rPr>
              <a:t>to</a:t>
            </a:r>
            <a:r>
              <a:rPr sz="1800" spc="-5" dirty="0">
                <a:solidFill>
                  <a:srgbClr val="9D2234"/>
                </a:solidFill>
                <a:latin typeface="Arial"/>
                <a:cs typeface="Arial"/>
              </a:rPr>
              <a:t> </a:t>
            </a:r>
            <a:r>
              <a:rPr sz="1800" dirty="0">
                <a:solidFill>
                  <a:srgbClr val="9D2234"/>
                </a:solidFill>
                <a:latin typeface="Arial"/>
                <a:cs typeface="Arial"/>
              </a:rPr>
              <a:t>see</a:t>
            </a:r>
            <a:r>
              <a:rPr sz="1800" spc="-5" dirty="0">
                <a:solidFill>
                  <a:srgbClr val="9D2234"/>
                </a:solidFill>
                <a:latin typeface="Arial"/>
                <a:cs typeface="Arial"/>
              </a:rPr>
              <a:t> an</a:t>
            </a:r>
            <a:r>
              <a:rPr sz="1800" spc="-10" dirty="0">
                <a:solidFill>
                  <a:srgbClr val="9D2234"/>
                </a:solidFill>
                <a:latin typeface="Arial"/>
                <a:cs typeface="Arial"/>
              </a:rPr>
              <a:t> </a:t>
            </a:r>
            <a:r>
              <a:rPr sz="1800" dirty="0">
                <a:solidFill>
                  <a:srgbClr val="9D2234"/>
                </a:solidFill>
                <a:latin typeface="Arial"/>
                <a:cs typeface="Arial"/>
              </a:rPr>
              <a:t>“acceptable</a:t>
            </a:r>
            <a:r>
              <a:rPr sz="1800" spc="-5" dirty="0">
                <a:solidFill>
                  <a:srgbClr val="9D2234"/>
                </a:solidFill>
                <a:latin typeface="Arial"/>
                <a:cs typeface="Arial"/>
              </a:rPr>
              <a:t> </a:t>
            </a:r>
            <a:r>
              <a:rPr sz="1800" dirty="0">
                <a:solidFill>
                  <a:srgbClr val="9D2234"/>
                </a:solidFill>
                <a:latin typeface="Arial"/>
                <a:cs typeface="Arial"/>
              </a:rPr>
              <a:t>credit</a:t>
            </a:r>
            <a:r>
              <a:rPr sz="1800" spc="-5" dirty="0">
                <a:solidFill>
                  <a:srgbClr val="9D2234"/>
                </a:solidFill>
                <a:latin typeface="Arial"/>
                <a:cs typeface="Arial"/>
              </a:rPr>
              <a:t> history”</a:t>
            </a:r>
            <a:r>
              <a:rPr sz="1800" spc="-10" dirty="0">
                <a:solidFill>
                  <a:srgbClr val="9D2234"/>
                </a:solidFill>
                <a:latin typeface="Arial"/>
                <a:cs typeface="Arial"/>
              </a:rPr>
              <a:t> </a:t>
            </a:r>
            <a:r>
              <a:rPr sz="1800" dirty="0">
                <a:solidFill>
                  <a:srgbClr val="9D2234"/>
                </a:solidFill>
                <a:latin typeface="Arial"/>
                <a:cs typeface="Arial"/>
              </a:rPr>
              <a:t>from</a:t>
            </a:r>
            <a:r>
              <a:rPr sz="1800" spc="-5" dirty="0">
                <a:solidFill>
                  <a:srgbClr val="9D2234"/>
                </a:solidFill>
                <a:latin typeface="Arial"/>
                <a:cs typeface="Arial"/>
              </a:rPr>
              <a:t> an</a:t>
            </a:r>
            <a:r>
              <a:rPr sz="1800" spc="-10" dirty="0">
                <a:solidFill>
                  <a:srgbClr val="9D2234"/>
                </a:solidFill>
                <a:latin typeface="Arial"/>
                <a:cs typeface="Arial"/>
              </a:rPr>
              <a:t> </a:t>
            </a:r>
            <a:r>
              <a:rPr sz="1800" spc="-5" dirty="0">
                <a:solidFill>
                  <a:srgbClr val="9D2234"/>
                </a:solidFill>
                <a:latin typeface="Arial"/>
                <a:cs typeface="Arial"/>
              </a:rPr>
              <a:t>applicant.</a:t>
            </a:r>
            <a:endParaRPr sz="1800">
              <a:latin typeface="Arial"/>
              <a:cs typeface="Arial"/>
            </a:endParaRPr>
          </a:p>
          <a:p>
            <a:pPr marL="1270000" marR="1129665" lvl="1" indent="-342900">
              <a:lnSpc>
                <a:spcPts val="1800"/>
              </a:lnSpc>
              <a:spcBef>
                <a:spcPts val="409"/>
              </a:spcBef>
              <a:buChar char="•"/>
              <a:tabLst>
                <a:tab pos="1269365" algn="l"/>
                <a:tab pos="1270000" algn="l"/>
              </a:tabLst>
            </a:pPr>
            <a:r>
              <a:rPr sz="1800" dirty="0">
                <a:solidFill>
                  <a:srgbClr val="9D2234"/>
                </a:solidFill>
                <a:latin typeface="Arial"/>
                <a:cs typeface="Arial"/>
              </a:rPr>
              <a:t>That </a:t>
            </a:r>
            <a:r>
              <a:rPr sz="1800" spc="-5" dirty="0">
                <a:solidFill>
                  <a:srgbClr val="9D2234"/>
                </a:solidFill>
                <a:latin typeface="Arial"/>
                <a:cs typeface="Arial"/>
              </a:rPr>
              <a:t>includes </a:t>
            </a:r>
            <a:r>
              <a:rPr sz="1800" dirty="0">
                <a:solidFill>
                  <a:srgbClr val="9D2234"/>
                </a:solidFill>
                <a:latin typeface="Arial"/>
                <a:cs typeface="Arial"/>
              </a:rPr>
              <a:t>your credit </a:t>
            </a:r>
            <a:r>
              <a:rPr sz="1800" spc="-5" dirty="0">
                <a:solidFill>
                  <a:srgbClr val="9D2234"/>
                </a:solidFill>
                <a:latin typeface="Arial"/>
                <a:cs typeface="Arial"/>
              </a:rPr>
              <a:t>history with </a:t>
            </a:r>
            <a:r>
              <a:rPr sz="1800" dirty="0">
                <a:solidFill>
                  <a:srgbClr val="9D2234"/>
                </a:solidFill>
                <a:latin typeface="Arial"/>
                <a:cs typeface="Arial"/>
              </a:rPr>
              <a:t>the federal </a:t>
            </a:r>
            <a:r>
              <a:rPr sz="1800" spc="-490" dirty="0">
                <a:solidFill>
                  <a:srgbClr val="9D2234"/>
                </a:solidFill>
                <a:latin typeface="Arial"/>
                <a:cs typeface="Arial"/>
              </a:rPr>
              <a:t> </a:t>
            </a:r>
            <a:r>
              <a:rPr sz="1800" spc="-5" dirty="0">
                <a:solidFill>
                  <a:srgbClr val="9D2234"/>
                </a:solidFill>
                <a:latin typeface="Arial"/>
                <a:cs typeface="Arial"/>
              </a:rPr>
              <a:t>government–</a:t>
            </a:r>
            <a:r>
              <a:rPr sz="1800" spc="-25" dirty="0">
                <a:solidFill>
                  <a:srgbClr val="9D2234"/>
                </a:solidFill>
                <a:latin typeface="Arial"/>
                <a:cs typeface="Arial"/>
              </a:rPr>
              <a:t> </a:t>
            </a:r>
            <a:r>
              <a:rPr sz="1800" spc="-5" dirty="0">
                <a:solidFill>
                  <a:srgbClr val="9D2234"/>
                </a:solidFill>
                <a:latin typeface="Arial"/>
                <a:cs typeface="Arial"/>
              </a:rPr>
              <a:t>previous</a:t>
            </a:r>
            <a:r>
              <a:rPr sz="1800" spc="-20" dirty="0">
                <a:solidFill>
                  <a:srgbClr val="9D2234"/>
                </a:solidFill>
                <a:latin typeface="Arial"/>
                <a:cs typeface="Arial"/>
              </a:rPr>
              <a:t> </a:t>
            </a:r>
            <a:r>
              <a:rPr sz="1800" spc="-5" dirty="0">
                <a:solidFill>
                  <a:srgbClr val="9D2234"/>
                </a:solidFill>
                <a:latin typeface="Arial"/>
                <a:cs typeface="Arial"/>
              </a:rPr>
              <a:t>loan</a:t>
            </a:r>
            <a:r>
              <a:rPr sz="1800" spc="-25" dirty="0">
                <a:solidFill>
                  <a:srgbClr val="9D2234"/>
                </a:solidFill>
                <a:latin typeface="Arial"/>
                <a:cs typeface="Arial"/>
              </a:rPr>
              <a:t> </a:t>
            </a:r>
            <a:r>
              <a:rPr sz="1800" dirty="0">
                <a:solidFill>
                  <a:srgbClr val="9D2234"/>
                </a:solidFill>
                <a:latin typeface="Arial"/>
                <a:cs typeface="Arial"/>
              </a:rPr>
              <a:t>repayments</a:t>
            </a:r>
            <a:r>
              <a:rPr sz="1800" spc="-15" dirty="0">
                <a:solidFill>
                  <a:srgbClr val="9D2234"/>
                </a:solidFill>
                <a:latin typeface="Arial"/>
                <a:cs typeface="Arial"/>
              </a:rPr>
              <a:t> </a:t>
            </a:r>
            <a:r>
              <a:rPr sz="1800" dirty="0">
                <a:solidFill>
                  <a:srgbClr val="9D2234"/>
                </a:solidFill>
                <a:latin typeface="Arial"/>
                <a:cs typeface="Arial"/>
              </a:rPr>
              <a:t>matter!</a:t>
            </a:r>
            <a:endParaRPr sz="1800">
              <a:latin typeface="Arial"/>
              <a:cs typeface="Arial"/>
            </a:endParaRPr>
          </a:p>
        </p:txBody>
      </p:sp>
    </p:spTree>
    <p:extLst>
      <p:ext uri="{BB962C8B-B14F-4D97-AF65-F5344CB8AC3E}">
        <p14:creationId xmlns:p14="http://schemas.microsoft.com/office/powerpoint/2010/main" val="768313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64443" y="548132"/>
            <a:ext cx="6355715" cy="756920"/>
          </a:xfrm>
          <a:prstGeom prst="rect">
            <a:avLst/>
          </a:prstGeom>
        </p:spPr>
        <p:txBody>
          <a:bodyPr vert="horz" wrap="square" lIns="0" tIns="12700" rIns="0" bIns="0" rtlCol="0">
            <a:spAutoFit/>
          </a:bodyPr>
          <a:lstStyle/>
          <a:p>
            <a:pPr marL="12700">
              <a:lnSpc>
                <a:spcPct val="100000"/>
              </a:lnSpc>
              <a:spcBef>
                <a:spcPts val="100"/>
              </a:spcBef>
            </a:pPr>
            <a:r>
              <a:rPr sz="4800" b="1" i="0" spc="-785" dirty="0">
                <a:solidFill>
                  <a:srgbClr val="000000"/>
                </a:solidFill>
                <a:latin typeface="Arial"/>
                <a:cs typeface="Arial"/>
              </a:rPr>
              <a:t>US</a:t>
            </a:r>
            <a:r>
              <a:rPr sz="4800" b="1" i="0" spc="-710" dirty="0">
                <a:solidFill>
                  <a:srgbClr val="000000"/>
                </a:solidFill>
                <a:latin typeface="Arial"/>
                <a:cs typeface="Arial"/>
              </a:rPr>
              <a:t>D</a:t>
            </a:r>
            <a:r>
              <a:rPr sz="4800" b="1" i="0" spc="-560" dirty="0">
                <a:solidFill>
                  <a:srgbClr val="000000"/>
                </a:solidFill>
                <a:latin typeface="Arial"/>
                <a:cs typeface="Arial"/>
              </a:rPr>
              <a:t>A</a:t>
            </a:r>
            <a:r>
              <a:rPr sz="4800" b="1" i="0" spc="-545" dirty="0">
                <a:solidFill>
                  <a:srgbClr val="000000"/>
                </a:solidFill>
                <a:latin typeface="Arial"/>
                <a:cs typeface="Arial"/>
              </a:rPr>
              <a:t> </a:t>
            </a:r>
            <a:r>
              <a:rPr sz="4800" b="1" i="0" spc="-1019" dirty="0">
                <a:solidFill>
                  <a:srgbClr val="000000"/>
                </a:solidFill>
                <a:latin typeface="Arial"/>
                <a:cs typeface="Arial"/>
              </a:rPr>
              <a:t>F</a:t>
            </a:r>
            <a:r>
              <a:rPr sz="4800" b="1" i="0" spc="-425" dirty="0">
                <a:solidFill>
                  <a:srgbClr val="000000"/>
                </a:solidFill>
                <a:latin typeface="Arial"/>
                <a:cs typeface="Arial"/>
              </a:rPr>
              <a:t>a</a:t>
            </a:r>
            <a:r>
              <a:rPr sz="4800" b="1" i="0" spc="-340" dirty="0">
                <a:solidFill>
                  <a:srgbClr val="000000"/>
                </a:solidFill>
                <a:latin typeface="Arial"/>
                <a:cs typeface="Arial"/>
              </a:rPr>
              <a:t>r</a:t>
            </a:r>
            <a:r>
              <a:rPr sz="4800" b="1" i="0" spc="-365" dirty="0">
                <a:solidFill>
                  <a:srgbClr val="000000"/>
                </a:solidFill>
                <a:latin typeface="Arial"/>
                <a:cs typeface="Arial"/>
              </a:rPr>
              <a:t>m</a:t>
            </a:r>
            <a:r>
              <a:rPr sz="4800" b="1" i="0" spc="-550" dirty="0">
                <a:solidFill>
                  <a:srgbClr val="000000"/>
                </a:solidFill>
                <a:latin typeface="Arial"/>
                <a:cs typeface="Arial"/>
              </a:rPr>
              <a:t> </a:t>
            </a:r>
            <a:r>
              <a:rPr sz="4800" b="1" i="0" spc="-745" dirty="0">
                <a:solidFill>
                  <a:srgbClr val="000000"/>
                </a:solidFill>
                <a:latin typeface="Arial"/>
                <a:cs typeface="Arial"/>
              </a:rPr>
              <a:t>Se</a:t>
            </a:r>
            <a:r>
              <a:rPr sz="4800" b="1" i="0" spc="-270" dirty="0">
                <a:solidFill>
                  <a:srgbClr val="000000"/>
                </a:solidFill>
                <a:latin typeface="Arial"/>
                <a:cs typeface="Arial"/>
              </a:rPr>
              <a:t>r</a:t>
            </a:r>
            <a:r>
              <a:rPr sz="4800" b="1" i="0" spc="-520" dirty="0">
                <a:solidFill>
                  <a:srgbClr val="000000"/>
                </a:solidFill>
                <a:latin typeface="Arial"/>
                <a:cs typeface="Arial"/>
              </a:rPr>
              <a:t>v</a:t>
            </a:r>
            <a:r>
              <a:rPr sz="4800" b="1" i="0" spc="-345" dirty="0">
                <a:solidFill>
                  <a:srgbClr val="000000"/>
                </a:solidFill>
                <a:latin typeface="Arial"/>
                <a:cs typeface="Arial"/>
              </a:rPr>
              <a:t>i</a:t>
            </a:r>
            <a:r>
              <a:rPr sz="4800" b="1" i="0" spc="-810" dirty="0">
                <a:solidFill>
                  <a:srgbClr val="000000"/>
                </a:solidFill>
                <a:latin typeface="Arial"/>
                <a:cs typeface="Arial"/>
              </a:rPr>
              <a:t>c</a:t>
            </a:r>
            <a:r>
              <a:rPr sz="4800" b="1" i="0" spc="-254" dirty="0">
                <a:solidFill>
                  <a:srgbClr val="000000"/>
                </a:solidFill>
                <a:latin typeface="Arial"/>
                <a:cs typeface="Arial"/>
              </a:rPr>
              <a:t>e</a:t>
            </a:r>
            <a:r>
              <a:rPr sz="4800" b="1" i="0" spc="-550" dirty="0">
                <a:solidFill>
                  <a:srgbClr val="000000"/>
                </a:solidFill>
                <a:latin typeface="Arial"/>
                <a:cs typeface="Arial"/>
              </a:rPr>
              <a:t> </a:t>
            </a:r>
            <a:r>
              <a:rPr sz="4800" b="1" i="0" spc="-810" dirty="0">
                <a:solidFill>
                  <a:srgbClr val="000000"/>
                </a:solidFill>
                <a:latin typeface="Arial"/>
                <a:cs typeface="Arial"/>
              </a:rPr>
              <a:t>A</a:t>
            </a:r>
            <a:r>
              <a:rPr sz="4800" b="1" i="0" spc="-760" dirty="0">
                <a:solidFill>
                  <a:srgbClr val="000000"/>
                </a:solidFill>
                <a:latin typeface="Arial"/>
                <a:cs typeface="Arial"/>
              </a:rPr>
              <a:t>g</a:t>
            </a:r>
            <a:r>
              <a:rPr sz="4800" b="1" i="0" spc="-409" dirty="0">
                <a:solidFill>
                  <a:srgbClr val="000000"/>
                </a:solidFill>
                <a:latin typeface="Arial"/>
                <a:cs typeface="Arial"/>
              </a:rPr>
              <a:t>e</a:t>
            </a:r>
            <a:r>
              <a:rPr sz="4800" b="1" i="0" spc="-509" dirty="0">
                <a:solidFill>
                  <a:srgbClr val="000000"/>
                </a:solidFill>
                <a:latin typeface="Arial"/>
                <a:cs typeface="Arial"/>
              </a:rPr>
              <a:t>n</a:t>
            </a:r>
            <a:r>
              <a:rPr sz="4800" b="1" i="0" spc="-810" dirty="0">
                <a:solidFill>
                  <a:srgbClr val="000000"/>
                </a:solidFill>
                <a:latin typeface="Arial"/>
                <a:cs typeface="Arial"/>
              </a:rPr>
              <a:t>c</a:t>
            </a:r>
            <a:r>
              <a:rPr sz="4800" b="1" i="0" spc="-400" dirty="0">
                <a:solidFill>
                  <a:srgbClr val="000000"/>
                </a:solidFill>
                <a:latin typeface="Arial"/>
                <a:cs typeface="Arial"/>
              </a:rPr>
              <a:t>y</a:t>
            </a:r>
            <a:endParaRPr sz="4800" b="1" dirty="0">
              <a:latin typeface="Arial"/>
              <a:cs typeface="Arial"/>
            </a:endParaRPr>
          </a:p>
        </p:txBody>
      </p:sp>
      <p:sp>
        <p:nvSpPr>
          <p:cNvPr id="3" name="object 3"/>
          <p:cNvSpPr txBox="1"/>
          <p:nvPr/>
        </p:nvSpPr>
        <p:spPr>
          <a:xfrm>
            <a:off x="1439332" y="1872996"/>
            <a:ext cx="5007610" cy="2985135"/>
          </a:xfrm>
          <a:prstGeom prst="rect">
            <a:avLst/>
          </a:prstGeom>
        </p:spPr>
        <p:txBody>
          <a:bodyPr vert="horz" wrap="square" lIns="0" tIns="12700" rIns="0" bIns="0" rtlCol="0">
            <a:spAutoFit/>
          </a:bodyPr>
          <a:lstStyle/>
          <a:p>
            <a:pPr marL="12700" algn="just">
              <a:lnSpc>
                <a:spcPct val="100000"/>
              </a:lnSpc>
              <a:spcBef>
                <a:spcPts val="100"/>
              </a:spcBef>
            </a:pPr>
            <a:r>
              <a:rPr sz="2000" spc="-5" dirty="0">
                <a:solidFill>
                  <a:srgbClr val="9D2234"/>
                </a:solidFill>
                <a:latin typeface="Arial"/>
                <a:cs typeface="Arial"/>
              </a:rPr>
              <a:t>“Lender</a:t>
            </a:r>
            <a:r>
              <a:rPr sz="2000" spc="-25" dirty="0">
                <a:solidFill>
                  <a:srgbClr val="9D2234"/>
                </a:solidFill>
                <a:latin typeface="Arial"/>
                <a:cs typeface="Arial"/>
              </a:rPr>
              <a:t> </a:t>
            </a:r>
            <a:r>
              <a:rPr sz="2000" spc="-5" dirty="0">
                <a:solidFill>
                  <a:srgbClr val="9D2234"/>
                </a:solidFill>
                <a:latin typeface="Arial"/>
                <a:cs typeface="Arial"/>
              </a:rPr>
              <a:t>of</a:t>
            </a:r>
            <a:r>
              <a:rPr sz="2000" spc="-25" dirty="0">
                <a:solidFill>
                  <a:srgbClr val="9D2234"/>
                </a:solidFill>
                <a:latin typeface="Arial"/>
                <a:cs typeface="Arial"/>
              </a:rPr>
              <a:t> </a:t>
            </a:r>
            <a:r>
              <a:rPr sz="2000" spc="-5" dirty="0">
                <a:solidFill>
                  <a:srgbClr val="9D2234"/>
                </a:solidFill>
                <a:latin typeface="Arial"/>
                <a:cs typeface="Arial"/>
              </a:rPr>
              <a:t>Last</a:t>
            </a:r>
            <a:r>
              <a:rPr sz="2000" spc="-25" dirty="0">
                <a:solidFill>
                  <a:srgbClr val="9D2234"/>
                </a:solidFill>
                <a:latin typeface="Arial"/>
                <a:cs typeface="Arial"/>
              </a:rPr>
              <a:t> </a:t>
            </a:r>
            <a:r>
              <a:rPr sz="2000" spc="-5" dirty="0">
                <a:solidFill>
                  <a:srgbClr val="9D2234"/>
                </a:solidFill>
                <a:latin typeface="Arial"/>
                <a:cs typeface="Arial"/>
              </a:rPr>
              <a:t>Resort”</a:t>
            </a:r>
            <a:endParaRPr sz="2000" dirty="0">
              <a:latin typeface="Arial"/>
              <a:cs typeface="Arial"/>
            </a:endParaRPr>
          </a:p>
          <a:p>
            <a:pPr marL="298450" marR="711200" indent="-285750" algn="just">
              <a:lnSpc>
                <a:spcPct val="81500"/>
              </a:lnSpc>
              <a:spcBef>
                <a:spcPts val="440"/>
              </a:spcBef>
              <a:buChar char="•"/>
              <a:tabLst>
                <a:tab pos="298450" algn="l"/>
              </a:tabLst>
            </a:pPr>
            <a:r>
              <a:rPr sz="2000" dirty="0">
                <a:solidFill>
                  <a:srgbClr val="9D2234"/>
                </a:solidFill>
                <a:latin typeface="Arial"/>
                <a:cs typeface="Arial"/>
              </a:rPr>
              <a:t>FSA</a:t>
            </a:r>
            <a:r>
              <a:rPr sz="2000" spc="-125" dirty="0">
                <a:solidFill>
                  <a:srgbClr val="9D2234"/>
                </a:solidFill>
                <a:latin typeface="Arial"/>
                <a:cs typeface="Arial"/>
              </a:rPr>
              <a:t> </a:t>
            </a:r>
            <a:r>
              <a:rPr sz="2000" dirty="0">
                <a:solidFill>
                  <a:srgbClr val="9D2234"/>
                </a:solidFill>
                <a:latin typeface="Arial"/>
                <a:cs typeface="Arial"/>
              </a:rPr>
              <a:t>can</a:t>
            </a:r>
            <a:r>
              <a:rPr sz="2000" spc="-20" dirty="0">
                <a:solidFill>
                  <a:srgbClr val="9D2234"/>
                </a:solidFill>
                <a:latin typeface="Arial"/>
                <a:cs typeface="Arial"/>
              </a:rPr>
              <a:t> </a:t>
            </a:r>
            <a:r>
              <a:rPr sz="2000" spc="-15" dirty="0">
                <a:solidFill>
                  <a:srgbClr val="9D2234"/>
                </a:solidFill>
                <a:latin typeface="Arial"/>
                <a:cs typeface="Arial"/>
              </a:rPr>
              <a:t>offer</a:t>
            </a:r>
            <a:r>
              <a:rPr sz="2000" spc="-20" dirty="0">
                <a:solidFill>
                  <a:srgbClr val="9D2234"/>
                </a:solidFill>
                <a:latin typeface="Arial"/>
                <a:cs typeface="Arial"/>
              </a:rPr>
              <a:t> </a:t>
            </a:r>
            <a:r>
              <a:rPr sz="2000" spc="-5" dirty="0">
                <a:solidFill>
                  <a:srgbClr val="9D2234"/>
                </a:solidFill>
                <a:latin typeface="Arial"/>
                <a:cs typeface="Arial"/>
              </a:rPr>
              <a:t>lending</a:t>
            </a:r>
            <a:r>
              <a:rPr sz="2000" spc="-15" dirty="0">
                <a:solidFill>
                  <a:srgbClr val="9D2234"/>
                </a:solidFill>
                <a:latin typeface="Arial"/>
                <a:cs typeface="Arial"/>
              </a:rPr>
              <a:t> </a:t>
            </a:r>
            <a:r>
              <a:rPr sz="2000" spc="-5" dirty="0">
                <a:solidFill>
                  <a:srgbClr val="9D2234"/>
                </a:solidFill>
                <a:latin typeface="Arial"/>
                <a:cs typeface="Arial"/>
              </a:rPr>
              <a:t>options</a:t>
            </a:r>
            <a:r>
              <a:rPr sz="2000" spc="-20" dirty="0">
                <a:solidFill>
                  <a:srgbClr val="9D2234"/>
                </a:solidFill>
                <a:latin typeface="Arial"/>
                <a:cs typeface="Arial"/>
              </a:rPr>
              <a:t> </a:t>
            </a:r>
            <a:r>
              <a:rPr sz="2000" spc="-5" dirty="0">
                <a:solidFill>
                  <a:srgbClr val="9D2234"/>
                </a:solidFill>
                <a:latin typeface="Arial"/>
                <a:cs typeface="Arial"/>
              </a:rPr>
              <a:t>when </a:t>
            </a:r>
            <a:r>
              <a:rPr sz="2000" spc="-545" dirty="0">
                <a:solidFill>
                  <a:srgbClr val="9D2234"/>
                </a:solidFill>
                <a:latin typeface="Arial"/>
                <a:cs typeface="Arial"/>
              </a:rPr>
              <a:t> </a:t>
            </a:r>
            <a:r>
              <a:rPr sz="2000" spc="-5" dirty="0">
                <a:solidFill>
                  <a:srgbClr val="9D2234"/>
                </a:solidFill>
                <a:latin typeface="Arial"/>
                <a:cs typeface="Arial"/>
              </a:rPr>
              <a:t>commercial lenders won’t, but on</a:t>
            </a:r>
            <a:r>
              <a:rPr sz="2000" dirty="0">
                <a:solidFill>
                  <a:srgbClr val="9D2234"/>
                </a:solidFill>
                <a:latin typeface="Arial"/>
                <a:cs typeface="Arial"/>
              </a:rPr>
              <a:t> a </a:t>
            </a:r>
            <a:r>
              <a:rPr sz="2000" spc="-545" dirty="0">
                <a:solidFill>
                  <a:srgbClr val="9D2234"/>
                </a:solidFill>
                <a:latin typeface="Arial"/>
                <a:cs typeface="Arial"/>
              </a:rPr>
              <a:t> </a:t>
            </a:r>
            <a:r>
              <a:rPr sz="2000" spc="-5" dirty="0">
                <a:solidFill>
                  <a:srgbClr val="9D2234"/>
                </a:solidFill>
                <a:latin typeface="Arial"/>
                <a:cs typeface="Arial"/>
              </a:rPr>
              <a:t>temporary</a:t>
            </a:r>
            <a:r>
              <a:rPr sz="2000" spc="-15" dirty="0">
                <a:solidFill>
                  <a:srgbClr val="9D2234"/>
                </a:solidFill>
                <a:latin typeface="Arial"/>
                <a:cs typeface="Arial"/>
              </a:rPr>
              <a:t> </a:t>
            </a:r>
            <a:r>
              <a:rPr sz="2000" spc="-5" dirty="0">
                <a:solidFill>
                  <a:srgbClr val="9D2234"/>
                </a:solidFill>
                <a:latin typeface="Arial"/>
                <a:cs typeface="Arial"/>
              </a:rPr>
              <a:t>basis.</a:t>
            </a:r>
            <a:endParaRPr sz="2000" dirty="0">
              <a:latin typeface="Arial"/>
              <a:cs typeface="Arial"/>
            </a:endParaRPr>
          </a:p>
          <a:p>
            <a:pPr marL="298450" marR="216535" indent="-285750">
              <a:lnSpc>
                <a:spcPct val="80300"/>
              </a:lnSpc>
              <a:spcBef>
                <a:spcPts val="570"/>
              </a:spcBef>
              <a:buChar char="•"/>
              <a:tabLst>
                <a:tab pos="297815" algn="l"/>
                <a:tab pos="298450" algn="l"/>
              </a:tabLst>
            </a:pPr>
            <a:r>
              <a:rPr sz="2000" spc="-40" dirty="0">
                <a:solidFill>
                  <a:srgbClr val="9D2234"/>
                </a:solidFill>
                <a:latin typeface="Arial"/>
                <a:cs typeface="Arial"/>
              </a:rPr>
              <a:t>FSA’s </a:t>
            </a:r>
            <a:r>
              <a:rPr sz="2000" spc="-5" dirty="0">
                <a:solidFill>
                  <a:srgbClr val="9D2234"/>
                </a:solidFill>
                <a:latin typeface="Arial"/>
                <a:cs typeface="Arial"/>
              </a:rPr>
              <a:t>goal </a:t>
            </a:r>
            <a:r>
              <a:rPr sz="2000" dirty="0">
                <a:solidFill>
                  <a:srgbClr val="9D2234"/>
                </a:solidFill>
                <a:latin typeface="Arial"/>
                <a:cs typeface="Arial"/>
              </a:rPr>
              <a:t>is </a:t>
            </a:r>
            <a:r>
              <a:rPr sz="2000" spc="-5" dirty="0">
                <a:solidFill>
                  <a:srgbClr val="9D2234"/>
                </a:solidFill>
                <a:latin typeface="Arial"/>
                <a:cs typeface="Arial"/>
              </a:rPr>
              <a:t>to assist farmers and </a:t>
            </a:r>
            <a:r>
              <a:rPr sz="2000" dirty="0">
                <a:solidFill>
                  <a:srgbClr val="9D2234"/>
                </a:solidFill>
                <a:latin typeface="Arial"/>
                <a:cs typeface="Arial"/>
              </a:rPr>
              <a:t> </a:t>
            </a:r>
            <a:r>
              <a:rPr sz="2000" spc="-5" dirty="0">
                <a:solidFill>
                  <a:srgbClr val="9D2234"/>
                </a:solidFill>
                <a:latin typeface="Arial"/>
                <a:cs typeface="Arial"/>
              </a:rPr>
              <a:t>ranchers </a:t>
            </a:r>
            <a:r>
              <a:rPr sz="2000" dirty="0">
                <a:solidFill>
                  <a:srgbClr val="9D2234"/>
                </a:solidFill>
                <a:latin typeface="Arial"/>
                <a:cs typeface="Arial"/>
              </a:rPr>
              <a:t>with </a:t>
            </a:r>
            <a:r>
              <a:rPr sz="2000" spc="-5" dirty="0">
                <a:solidFill>
                  <a:srgbClr val="9D2234"/>
                </a:solidFill>
                <a:latin typeface="Arial"/>
                <a:cs typeface="Arial"/>
              </a:rPr>
              <a:t>lending until they are </a:t>
            </a:r>
            <a:r>
              <a:rPr sz="2000" dirty="0">
                <a:solidFill>
                  <a:srgbClr val="9D2234"/>
                </a:solidFill>
                <a:latin typeface="Arial"/>
                <a:cs typeface="Arial"/>
              </a:rPr>
              <a:t> </a:t>
            </a:r>
            <a:r>
              <a:rPr sz="2000" spc="-5" dirty="0">
                <a:solidFill>
                  <a:srgbClr val="9D2234"/>
                </a:solidFill>
                <a:latin typeface="Arial"/>
                <a:cs typeface="Arial"/>
              </a:rPr>
              <a:t>financially prepared to transition into </a:t>
            </a:r>
            <a:r>
              <a:rPr sz="2000" spc="-10" dirty="0">
                <a:solidFill>
                  <a:srgbClr val="9D2234"/>
                </a:solidFill>
                <a:latin typeface="Arial"/>
                <a:cs typeface="Arial"/>
              </a:rPr>
              <a:t>the </a:t>
            </a:r>
            <a:r>
              <a:rPr sz="2000" spc="-545" dirty="0">
                <a:solidFill>
                  <a:srgbClr val="9D2234"/>
                </a:solidFill>
                <a:latin typeface="Arial"/>
                <a:cs typeface="Arial"/>
              </a:rPr>
              <a:t> </a:t>
            </a:r>
            <a:r>
              <a:rPr sz="2000" spc="-5" dirty="0">
                <a:solidFill>
                  <a:srgbClr val="9D2234"/>
                </a:solidFill>
                <a:latin typeface="Arial"/>
                <a:cs typeface="Arial"/>
              </a:rPr>
              <a:t>commercial credit</a:t>
            </a:r>
            <a:r>
              <a:rPr sz="2000" spc="-15" dirty="0">
                <a:solidFill>
                  <a:srgbClr val="9D2234"/>
                </a:solidFill>
                <a:latin typeface="Arial"/>
                <a:cs typeface="Arial"/>
              </a:rPr>
              <a:t> </a:t>
            </a:r>
            <a:r>
              <a:rPr sz="2000" spc="-5" dirty="0">
                <a:solidFill>
                  <a:srgbClr val="9D2234"/>
                </a:solidFill>
                <a:latin typeface="Arial"/>
                <a:cs typeface="Arial"/>
              </a:rPr>
              <a:t>system.</a:t>
            </a:r>
            <a:endParaRPr sz="2000" dirty="0">
              <a:latin typeface="Arial"/>
              <a:cs typeface="Arial"/>
            </a:endParaRPr>
          </a:p>
          <a:p>
            <a:pPr marL="298450" marR="5080" indent="-285750">
              <a:lnSpc>
                <a:spcPct val="81500"/>
              </a:lnSpc>
              <a:spcBef>
                <a:spcPts val="445"/>
              </a:spcBef>
              <a:buChar char="•"/>
              <a:tabLst>
                <a:tab pos="297815" algn="l"/>
                <a:tab pos="298450" algn="l"/>
              </a:tabLst>
            </a:pPr>
            <a:r>
              <a:rPr sz="2000" dirty="0">
                <a:solidFill>
                  <a:srgbClr val="9D2234"/>
                </a:solidFill>
                <a:latin typeface="Arial"/>
                <a:cs typeface="Arial"/>
              </a:rPr>
              <a:t>When </a:t>
            </a:r>
            <a:r>
              <a:rPr sz="2000" spc="-5" dirty="0">
                <a:solidFill>
                  <a:srgbClr val="9D2234"/>
                </a:solidFill>
                <a:latin typeface="Arial"/>
                <a:cs typeface="Arial"/>
              </a:rPr>
              <a:t>borrowers graduate to commercial </a:t>
            </a:r>
            <a:r>
              <a:rPr sz="2000" dirty="0">
                <a:solidFill>
                  <a:srgbClr val="9D2234"/>
                </a:solidFill>
                <a:latin typeface="Arial"/>
                <a:cs typeface="Arial"/>
              </a:rPr>
              <a:t> </a:t>
            </a:r>
            <a:r>
              <a:rPr sz="2000" spc="-5" dirty="0">
                <a:solidFill>
                  <a:srgbClr val="9D2234"/>
                </a:solidFill>
                <a:latin typeface="Arial"/>
                <a:cs typeface="Arial"/>
              </a:rPr>
              <a:t>credit,</a:t>
            </a:r>
            <a:r>
              <a:rPr sz="2000" spc="-25" dirty="0">
                <a:solidFill>
                  <a:srgbClr val="9D2234"/>
                </a:solidFill>
                <a:latin typeface="Arial"/>
                <a:cs typeface="Arial"/>
              </a:rPr>
              <a:t> </a:t>
            </a:r>
            <a:r>
              <a:rPr sz="2000" spc="-5" dirty="0">
                <a:solidFill>
                  <a:srgbClr val="9D2234"/>
                </a:solidFill>
                <a:latin typeface="Arial"/>
                <a:cs typeface="Arial"/>
              </a:rPr>
              <a:t>their</a:t>
            </a:r>
            <a:r>
              <a:rPr sz="2000" spc="-15" dirty="0">
                <a:solidFill>
                  <a:srgbClr val="9D2234"/>
                </a:solidFill>
                <a:latin typeface="Arial"/>
                <a:cs typeface="Arial"/>
              </a:rPr>
              <a:t> </a:t>
            </a:r>
            <a:r>
              <a:rPr sz="2000" dirty="0">
                <a:solidFill>
                  <a:srgbClr val="9D2234"/>
                </a:solidFill>
                <a:latin typeface="Arial"/>
                <a:cs typeface="Arial"/>
              </a:rPr>
              <a:t>FSA</a:t>
            </a:r>
            <a:r>
              <a:rPr sz="2000" spc="-125" dirty="0">
                <a:solidFill>
                  <a:srgbClr val="9D2234"/>
                </a:solidFill>
                <a:latin typeface="Arial"/>
                <a:cs typeface="Arial"/>
              </a:rPr>
              <a:t> </a:t>
            </a:r>
            <a:r>
              <a:rPr sz="2000" spc="-5" dirty="0">
                <a:solidFill>
                  <a:srgbClr val="9D2234"/>
                </a:solidFill>
                <a:latin typeface="Arial"/>
                <a:cs typeface="Arial"/>
              </a:rPr>
              <a:t>loans</a:t>
            </a:r>
            <a:r>
              <a:rPr sz="2000" spc="-15" dirty="0">
                <a:solidFill>
                  <a:srgbClr val="9D2234"/>
                </a:solidFill>
                <a:latin typeface="Arial"/>
                <a:cs typeface="Arial"/>
              </a:rPr>
              <a:t> </a:t>
            </a:r>
            <a:r>
              <a:rPr sz="2000" spc="-5" dirty="0">
                <a:solidFill>
                  <a:srgbClr val="9D2234"/>
                </a:solidFill>
                <a:latin typeface="Arial"/>
                <a:cs typeface="Arial"/>
              </a:rPr>
              <a:t>are</a:t>
            </a:r>
            <a:r>
              <a:rPr sz="2000" spc="-20" dirty="0">
                <a:solidFill>
                  <a:srgbClr val="9D2234"/>
                </a:solidFill>
                <a:latin typeface="Arial"/>
                <a:cs typeface="Arial"/>
              </a:rPr>
              <a:t> </a:t>
            </a:r>
            <a:r>
              <a:rPr sz="2000" spc="-5" dirty="0">
                <a:solidFill>
                  <a:srgbClr val="9D2234"/>
                </a:solidFill>
                <a:latin typeface="Arial"/>
                <a:cs typeface="Arial"/>
              </a:rPr>
              <a:t>refinanced</a:t>
            </a:r>
            <a:r>
              <a:rPr sz="2000" spc="-15" dirty="0">
                <a:solidFill>
                  <a:srgbClr val="9D2234"/>
                </a:solidFill>
                <a:latin typeface="Arial"/>
                <a:cs typeface="Arial"/>
              </a:rPr>
              <a:t> </a:t>
            </a:r>
            <a:r>
              <a:rPr sz="2000" dirty="0">
                <a:solidFill>
                  <a:srgbClr val="9D2234"/>
                </a:solidFill>
                <a:latin typeface="Arial"/>
                <a:cs typeface="Arial"/>
              </a:rPr>
              <a:t>with </a:t>
            </a:r>
            <a:r>
              <a:rPr sz="2000" spc="-540" dirty="0">
                <a:solidFill>
                  <a:srgbClr val="9D2234"/>
                </a:solidFill>
                <a:latin typeface="Arial"/>
                <a:cs typeface="Arial"/>
              </a:rPr>
              <a:t> </a:t>
            </a:r>
            <a:r>
              <a:rPr sz="2000" dirty="0">
                <a:solidFill>
                  <a:srgbClr val="9D2234"/>
                </a:solidFill>
                <a:latin typeface="Arial"/>
                <a:cs typeface="Arial"/>
              </a:rPr>
              <a:t>a</a:t>
            </a:r>
            <a:r>
              <a:rPr sz="2000" spc="-15" dirty="0">
                <a:solidFill>
                  <a:srgbClr val="9D2234"/>
                </a:solidFill>
                <a:latin typeface="Arial"/>
                <a:cs typeface="Arial"/>
              </a:rPr>
              <a:t> </a:t>
            </a:r>
            <a:r>
              <a:rPr sz="2000" spc="-5" dirty="0">
                <a:solidFill>
                  <a:srgbClr val="9D2234"/>
                </a:solidFill>
                <a:latin typeface="Arial"/>
                <a:cs typeface="Arial"/>
              </a:rPr>
              <a:t>commercial</a:t>
            </a:r>
            <a:r>
              <a:rPr sz="2000" dirty="0">
                <a:solidFill>
                  <a:srgbClr val="9D2234"/>
                </a:solidFill>
                <a:latin typeface="Arial"/>
                <a:cs typeface="Arial"/>
              </a:rPr>
              <a:t> </a:t>
            </a:r>
            <a:r>
              <a:rPr sz="2000" spc="-20" dirty="0">
                <a:solidFill>
                  <a:srgbClr val="9D2234"/>
                </a:solidFill>
                <a:latin typeface="Arial"/>
                <a:cs typeface="Arial"/>
              </a:rPr>
              <a:t>lender.</a:t>
            </a:r>
            <a:endParaRPr sz="2000" dirty="0">
              <a:latin typeface="Arial"/>
              <a:cs typeface="Arial"/>
            </a:endParaRPr>
          </a:p>
        </p:txBody>
      </p:sp>
      <p:pic>
        <p:nvPicPr>
          <p:cNvPr id="4" name="object 4"/>
          <p:cNvPicPr/>
          <p:nvPr/>
        </p:nvPicPr>
        <p:blipFill>
          <a:blip r:embed="rId2" cstate="print"/>
          <a:stretch>
            <a:fillRect/>
          </a:stretch>
        </p:blipFill>
        <p:spPr>
          <a:xfrm>
            <a:off x="7365124" y="2096114"/>
            <a:ext cx="3988676" cy="2665769"/>
          </a:xfrm>
          <a:prstGeom prst="rect">
            <a:avLst/>
          </a:prstGeom>
        </p:spPr>
      </p:pic>
      <p:sp>
        <p:nvSpPr>
          <p:cNvPr id="5" name="object 5"/>
          <p:cNvSpPr txBox="1">
            <a:spLocks noGrp="1"/>
          </p:cNvSpPr>
          <p:nvPr>
            <p:ph type="ftr" sz="quarter" idx="5"/>
          </p:nvPr>
        </p:nvSpPr>
        <p:spPr>
          <a:xfrm>
            <a:off x="3972595" y="6505519"/>
            <a:ext cx="4249420" cy="273684"/>
          </a:xfrm>
          <a:prstGeom prst="rect">
            <a:avLst/>
          </a:prstGeom>
        </p:spPr>
        <p:txBody>
          <a:bodyPr vert="horz" wrap="square" lIns="0" tIns="0" rIns="0" bIns="0" rtlCol="0">
            <a:spAutoFit/>
          </a:bodyPr>
          <a:lstStyle>
            <a:defPPr>
              <a:defRPr lang="en-US"/>
            </a:defPPr>
            <a:lvl1pPr marL="0" algn="l" defTabSz="914400" rtl="0" eaLnBrk="1" latinLnBrk="0" hangingPunct="1">
              <a:defRPr sz="160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20"/>
              </a:spcBef>
            </a:pPr>
            <a:r>
              <a:rPr lang="en-US" spc="-65"/>
              <a:t>IN</a:t>
            </a:r>
            <a:r>
              <a:rPr lang="en-US" spc="-150"/>
              <a:t>D</a:t>
            </a:r>
            <a:r>
              <a:rPr lang="en-US" spc="-70"/>
              <a:t>I</a:t>
            </a:r>
            <a:r>
              <a:rPr lang="en-US" spc="-175"/>
              <a:t>G</a:t>
            </a:r>
            <a:r>
              <a:rPr lang="en-US" spc="-300"/>
              <a:t>E</a:t>
            </a:r>
            <a:r>
              <a:rPr lang="en-US" spc="-110"/>
              <a:t>N</a:t>
            </a:r>
            <a:r>
              <a:rPr lang="en-US" spc="-160"/>
              <a:t>O</a:t>
            </a:r>
            <a:r>
              <a:rPr lang="en-US" spc="-110"/>
              <a:t>U</a:t>
            </a:r>
            <a:r>
              <a:rPr lang="en-US" spc="-315"/>
              <a:t>S</a:t>
            </a:r>
            <a:r>
              <a:rPr lang="en-US" spc="-80"/>
              <a:t> </a:t>
            </a:r>
            <a:r>
              <a:rPr lang="en-US" spc="-254"/>
              <a:t>F</a:t>
            </a:r>
            <a:r>
              <a:rPr lang="en-US" spc="-160"/>
              <a:t>OO</a:t>
            </a:r>
            <a:r>
              <a:rPr lang="en-US" spc="-150"/>
              <a:t>D</a:t>
            </a:r>
            <a:r>
              <a:rPr lang="en-US" spc="-80"/>
              <a:t> </a:t>
            </a:r>
            <a:r>
              <a:rPr lang="en-US" spc="-185"/>
              <a:t>A</a:t>
            </a:r>
            <a:r>
              <a:rPr lang="en-US" spc="-110"/>
              <a:t>N</a:t>
            </a:r>
            <a:r>
              <a:rPr lang="en-US" spc="-150"/>
              <a:t>D</a:t>
            </a:r>
            <a:r>
              <a:rPr lang="en-US" spc="-80"/>
              <a:t> </a:t>
            </a:r>
            <a:r>
              <a:rPr lang="en-US" spc="-204"/>
              <a:t>A</a:t>
            </a:r>
            <a:r>
              <a:rPr lang="en-US" spc="-220"/>
              <a:t>G</a:t>
            </a:r>
            <a:r>
              <a:rPr lang="en-US" spc="-260"/>
              <a:t>R</a:t>
            </a:r>
            <a:r>
              <a:rPr lang="en-US" spc="-100"/>
              <a:t>I</a:t>
            </a:r>
            <a:r>
              <a:rPr lang="en-US" spc="-240"/>
              <a:t>C</a:t>
            </a:r>
            <a:r>
              <a:rPr lang="en-US" spc="-110"/>
              <a:t>U</a:t>
            </a:r>
            <a:r>
              <a:rPr lang="en-US" spc="-425"/>
              <a:t>L</a:t>
            </a:r>
            <a:r>
              <a:rPr lang="en-US" spc="-195"/>
              <a:t>T</a:t>
            </a:r>
            <a:r>
              <a:rPr lang="en-US" spc="-110"/>
              <a:t>U</a:t>
            </a:r>
            <a:r>
              <a:rPr lang="en-US" spc="-260"/>
              <a:t>R</a:t>
            </a:r>
            <a:r>
              <a:rPr lang="en-US" spc="-290"/>
              <a:t>E</a:t>
            </a:r>
            <a:r>
              <a:rPr lang="en-US" spc="-90"/>
              <a:t> </a:t>
            </a:r>
            <a:r>
              <a:rPr lang="en-US" spc="-65"/>
              <a:t>IN</a:t>
            </a:r>
            <a:r>
              <a:rPr lang="en-US" spc="-110"/>
              <a:t>IT</a:t>
            </a:r>
            <a:r>
              <a:rPr lang="en-US" spc="-25"/>
              <a:t>I</a:t>
            </a:r>
            <a:r>
              <a:rPr lang="en-US" spc="-310"/>
              <a:t>A</a:t>
            </a:r>
            <a:r>
              <a:rPr lang="en-US" spc="-195"/>
              <a:t>T</a:t>
            </a:r>
            <a:r>
              <a:rPr lang="en-US" spc="-50"/>
              <a:t>I</a:t>
            </a:r>
            <a:r>
              <a:rPr lang="en-US" spc="-100"/>
              <a:t>V</a:t>
            </a:r>
            <a:r>
              <a:rPr lang="en-US" spc="-290"/>
              <a:t>E</a:t>
            </a:r>
            <a:endParaRPr spc="-290" dirty="0"/>
          </a:p>
        </p:txBody>
      </p:sp>
    </p:spTree>
    <p:extLst>
      <p:ext uri="{BB962C8B-B14F-4D97-AF65-F5344CB8AC3E}">
        <p14:creationId xmlns:p14="http://schemas.microsoft.com/office/powerpoint/2010/main" val="553719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 b="1" dirty="0">
                <a:solidFill>
                  <a:schemeClr val="tx2"/>
                </a:solidFill>
                <a:latin typeface="Arial" panose="020B0604020202020204" pitchFamily="34" charset="0"/>
                <a:cs typeface="Arial" panose="020B0604020202020204" pitchFamily="34" charset="0"/>
              </a:rPr>
              <a:t>FSA Farm Loan Programs </a:t>
            </a:r>
            <a:endParaRPr b="1" dirty="0">
              <a:solidFill>
                <a:schemeClr val="tx2"/>
              </a:solidFill>
              <a:latin typeface="Arial" panose="020B0604020202020204" pitchFamily="34" charset="0"/>
              <a:cs typeface="Arial" panose="020B0604020202020204" pitchFamily="34" charset="0"/>
            </a:endParaRPr>
          </a:p>
        </p:txBody>
      </p:sp>
      <p:grpSp>
        <p:nvGrpSpPr>
          <p:cNvPr id="152" name="Google Shape;152;p27"/>
          <p:cNvGrpSpPr/>
          <p:nvPr/>
        </p:nvGrpSpPr>
        <p:grpSpPr>
          <a:xfrm>
            <a:off x="575901" y="1739833"/>
            <a:ext cx="3505233" cy="4555200"/>
            <a:chOff x="431925" y="1304875"/>
            <a:chExt cx="2628925" cy="3416400"/>
          </a:xfrm>
        </p:grpSpPr>
        <p:sp>
          <p:nvSpPr>
            <p:cNvPr id="153" name="Google Shape;153;p27"/>
            <p:cNvSpPr txBox="1"/>
            <p:nvPr/>
          </p:nvSpPr>
          <p:spPr>
            <a:xfrm>
              <a:off x="431925" y="1304875"/>
              <a:ext cx="2628900" cy="464100"/>
            </a:xfrm>
            <a:prstGeom prst="rect">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154;p27"/>
            <p:cNvSpPr/>
            <p:nvPr/>
          </p:nvSpPr>
          <p:spPr>
            <a:xfrm>
              <a:off x="431950" y="1304875"/>
              <a:ext cx="2628900" cy="34164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5" name="Google Shape;155;p27"/>
          <p:cNvSpPr txBox="1">
            <a:spLocks noGrp="1"/>
          </p:cNvSpPr>
          <p:nvPr>
            <p:ph type="body" idx="4294967295"/>
          </p:nvPr>
        </p:nvSpPr>
        <p:spPr>
          <a:xfrm>
            <a:off x="675233" y="1739833"/>
            <a:ext cx="3326000" cy="615200"/>
          </a:xfrm>
          <a:prstGeom prst="rect">
            <a:avLst/>
          </a:prstGeom>
        </p:spPr>
        <p:txBody>
          <a:bodyPr spcFirstLastPara="1" wrap="square" lIns="121900" tIns="121900" rIns="121900" bIns="121900" anchor="t" anchorCtr="0">
            <a:noAutofit/>
          </a:bodyPr>
          <a:lstStyle/>
          <a:p>
            <a:pPr marL="0" indent="0">
              <a:buNone/>
            </a:pPr>
            <a:r>
              <a:rPr lang="en">
                <a:solidFill>
                  <a:schemeClr val="lt1"/>
                </a:solidFill>
              </a:rPr>
              <a:t>Microloan   &lt; $50K</a:t>
            </a:r>
            <a:endParaRPr>
              <a:solidFill>
                <a:schemeClr val="lt1"/>
              </a:solidFill>
            </a:endParaRPr>
          </a:p>
        </p:txBody>
      </p:sp>
      <p:sp>
        <p:nvSpPr>
          <p:cNvPr id="156" name="Google Shape;156;p27"/>
          <p:cNvSpPr txBox="1">
            <a:spLocks noGrp="1"/>
          </p:cNvSpPr>
          <p:nvPr>
            <p:ph type="body" idx="4294967295"/>
          </p:nvPr>
        </p:nvSpPr>
        <p:spPr>
          <a:xfrm>
            <a:off x="677767" y="2467067"/>
            <a:ext cx="3304800" cy="3726400"/>
          </a:xfrm>
          <a:prstGeom prst="rect">
            <a:avLst/>
          </a:prstGeom>
        </p:spPr>
        <p:txBody>
          <a:bodyPr spcFirstLastPara="1" wrap="square" lIns="121900" tIns="121900" rIns="121900" bIns="121900" anchor="t" anchorCtr="0">
            <a:noAutofit/>
          </a:bodyPr>
          <a:lstStyle/>
          <a:p>
            <a:pPr marL="0" indent="0">
              <a:spcAft>
                <a:spcPts val="2133"/>
              </a:spcAft>
              <a:buNone/>
            </a:pPr>
            <a:r>
              <a:rPr lang="en" sz="1867" b="1" dirty="0">
                <a:solidFill>
                  <a:schemeClr val="tx1"/>
                </a:solidFill>
                <a:uFill>
                  <a:noFill/>
                </a:u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Microloans</a:t>
            </a:r>
            <a:r>
              <a:rPr lang="en" sz="1867" dirty="0">
                <a:solidFill>
                  <a:schemeClr val="tx1"/>
                </a:solidFill>
                <a:latin typeface="Arial" panose="020B0604020202020204" pitchFamily="34" charset="0"/>
                <a:cs typeface="Arial" panose="020B0604020202020204" pitchFamily="34" charset="0"/>
              </a:rPr>
              <a:t> are operating loans designed to meet the needs of small and beginning farmers, non-traditional, specialty crop and niche type operations by easing some of the requirements and offering less paperwork. </a:t>
            </a:r>
            <a:endParaRPr sz="1600" dirty="0">
              <a:solidFill>
                <a:schemeClr val="tx1"/>
              </a:solidFill>
              <a:latin typeface="Arial" panose="020B0604020202020204" pitchFamily="34" charset="0"/>
              <a:cs typeface="Arial" panose="020B0604020202020204" pitchFamily="34" charset="0"/>
            </a:endParaRPr>
          </a:p>
        </p:txBody>
      </p:sp>
      <p:grpSp>
        <p:nvGrpSpPr>
          <p:cNvPr id="157" name="Google Shape;157;p27"/>
          <p:cNvGrpSpPr/>
          <p:nvPr/>
        </p:nvGrpSpPr>
        <p:grpSpPr>
          <a:xfrm>
            <a:off x="4427267" y="1739833"/>
            <a:ext cx="3510000" cy="4555200"/>
            <a:chOff x="3320450" y="1304875"/>
            <a:chExt cx="2632500" cy="3416400"/>
          </a:xfrm>
        </p:grpSpPr>
        <p:sp>
          <p:nvSpPr>
            <p:cNvPr id="158" name="Google Shape;158;p27"/>
            <p:cNvSpPr txBox="1"/>
            <p:nvPr/>
          </p:nvSpPr>
          <p:spPr>
            <a:xfrm>
              <a:off x="3324050" y="1304875"/>
              <a:ext cx="2628900" cy="464100"/>
            </a:xfrm>
            <a:prstGeom prst="rect">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159;p27"/>
            <p:cNvSpPr/>
            <p:nvPr/>
          </p:nvSpPr>
          <p:spPr>
            <a:xfrm>
              <a:off x="3320450" y="1304875"/>
              <a:ext cx="2628900" cy="34164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60" name="Google Shape;160;p27"/>
          <p:cNvSpPr txBox="1">
            <a:spLocks noGrp="1"/>
          </p:cNvSpPr>
          <p:nvPr>
            <p:ph type="body" idx="4294967295"/>
          </p:nvPr>
        </p:nvSpPr>
        <p:spPr>
          <a:xfrm>
            <a:off x="4519267" y="1739833"/>
            <a:ext cx="3326000" cy="901200"/>
          </a:xfrm>
          <a:prstGeom prst="rect">
            <a:avLst/>
          </a:prstGeom>
        </p:spPr>
        <p:txBody>
          <a:bodyPr spcFirstLastPara="1" wrap="square" lIns="121900" tIns="121900" rIns="121900" bIns="121900" anchor="t" anchorCtr="0">
            <a:noAutofit/>
          </a:bodyPr>
          <a:lstStyle/>
          <a:p>
            <a:pPr marL="0" indent="0">
              <a:buNone/>
            </a:pPr>
            <a:r>
              <a:rPr lang="en">
                <a:solidFill>
                  <a:schemeClr val="lt1"/>
                </a:solidFill>
              </a:rPr>
              <a:t>Operating    &lt; $400K</a:t>
            </a:r>
            <a:endParaRPr>
              <a:solidFill>
                <a:schemeClr val="lt1"/>
              </a:solidFill>
            </a:endParaRPr>
          </a:p>
        </p:txBody>
      </p:sp>
      <p:sp>
        <p:nvSpPr>
          <p:cNvPr id="161" name="Google Shape;161;p27"/>
          <p:cNvSpPr txBox="1">
            <a:spLocks noGrp="1"/>
          </p:cNvSpPr>
          <p:nvPr>
            <p:ph type="body" idx="4294967295"/>
          </p:nvPr>
        </p:nvSpPr>
        <p:spPr>
          <a:xfrm>
            <a:off x="4529033" y="2467067"/>
            <a:ext cx="3304800" cy="3726400"/>
          </a:xfrm>
          <a:prstGeom prst="rect">
            <a:avLst/>
          </a:prstGeom>
        </p:spPr>
        <p:txBody>
          <a:bodyPr spcFirstLastPara="1" wrap="square" lIns="121900" tIns="121900" rIns="121900" bIns="121900" anchor="t" anchorCtr="0">
            <a:noAutofit/>
          </a:bodyPr>
          <a:lstStyle/>
          <a:p>
            <a:pPr marL="0" indent="0">
              <a:spcAft>
                <a:spcPts val="2133"/>
              </a:spcAft>
              <a:buNone/>
            </a:pPr>
            <a:r>
              <a:rPr lang="en" sz="1867" b="1" dirty="0">
                <a:solidFill>
                  <a:schemeClr val="tx1"/>
                </a:solidFill>
                <a:uFill>
                  <a:noFill/>
                </a:u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Direct Operating Loans</a:t>
            </a:r>
            <a:r>
              <a:rPr lang="en" sz="1867" dirty="0">
                <a:solidFill>
                  <a:schemeClr val="tx1"/>
                </a:solidFill>
                <a:latin typeface="Arial" panose="020B0604020202020204" pitchFamily="34" charset="0"/>
                <a:cs typeface="Arial" panose="020B0604020202020204" pitchFamily="34" charset="0"/>
              </a:rPr>
              <a:t> are used to purchase items such as livestock and feed; farm equipment; general farm expenses,  and family living expenses; make minor improvements or repairs to buildings and fencing.</a:t>
            </a:r>
            <a:endParaRPr dirty="0">
              <a:solidFill>
                <a:schemeClr val="tx1"/>
              </a:solidFill>
              <a:latin typeface="Arial" panose="020B0604020202020204" pitchFamily="34" charset="0"/>
              <a:cs typeface="Arial" panose="020B0604020202020204" pitchFamily="34" charset="0"/>
            </a:endParaRPr>
          </a:p>
        </p:txBody>
      </p:sp>
      <p:grpSp>
        <p:nvGrpSpPr>
          <p:cNvPr id="162" name="Google Shape;162;p27"/>
          <p:cNvGrpSpPr/>
          <p:nvPr/>
        </p:nvGrpSpPr>
        <p:grpSpPr>
          <a:xfrm>
            <a:off x="8283400" y="1739833"/>
            <a:ext cx="3510000" cy="4555200"/>
            <a:chOff x="6212550" y="1304875"/>
            <a:chExt cx="2632500" cy="3416400"/>
          </a:xfrm>
        </p:grpSpPr>
        <p:sp>
          <p:nvSpPr>
            <p:cNvPr id="163" name="Google Shape;163;p27"/>
            <p:cNvSpPr/>
            <p:nvPr/>
          </p:nvSpPr>
          <p:spPr>
            <a:xfrm>
              <a:off x="6215400" y="1304875"/>
              <a:ext cx="2628900" cy="34164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64;p27"/>
            <p:cNvSpPr txBox="1"/>
            <p:nvPr/>
          </p:nvSpPr>
          <p:spPr>
            <a:xfrm>
              <a:off x="6212550" y="1304875"/>
              <a:ext cx="2632500" cy="464100"/>
            </a:xfrm>
            <a:prstGeom prst="rect">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65" name="Google Shape;165;p27"/>
          <p:cNvSpPr txBox="1">
            <a:spLocks noGrp="1"/>
          </p:cNvSpPr>
          <p:nvPr>
            <p:ph type="body" idx="4294967295"/>
          </p:nvPr>
        </p:nvSpPr>
        <p:spPr>
          <a:xfrm>
            <a:off x="8363300" y="1739833"/>
            <a:ext cx="3326000" cy="615200"/>
          </a:xfrm>
          <a:prstGeom prst="rect">
            <a:avLst/>
          </a:prstGeom>
        </p:spPr>
        <p:txBody>
          <a:bodyPr spcFirstLastPara="1" wrap="square" lIns="121900" tIns="121900" rIns="121900" bIns="121900" anchor="t" anchorCtr="0">
            <a:noAutofit/>
          </a:bodyPr>
          <a:lstStyle/>
          <a:p>
            <a:pPr marL="0" indent="0">
              <a:buNone/>
            </a:pPr>
            <a:r>
              <a:rPr lang="en" sz="2133">
                <a:solidFill>
                  <a:schemeClr val="lt1"/>
                </a:solidFill>
              </a:rPr>
              <a:t>Farm Ownership</a:t>
            </a:r>
            <a:r>
              <a:rPr lang="en">
                <a:solidFill>
                  <a:schemeClr val="lt1"/>
                </a:solidFill>
              </a:rPr>
              <a:t> </a:t>
            </a:r>
            <a:r>
              <a:rPr lang="en" sz="2000">
                <a:solidFill>
                  <a:schemeClr val="lt1"/>
                </a:solidFill>
              </a:rPr>
              <a:t>&lt;$600K</a:t>
            </a:r>
            <a:endParaRPr sz="2000">
              <a:solidFill>
                <a:schemeClr val="lt1"/>
              </a:solidFill>
            </a:endParaRPr>
          </a:p>
        </p:txBody>
      </p:sp>
      <p:sp>
        <p:nvSpPr>
          <p:cNvPr id="166" name="Google Shape;166;p27"/>
          <p:cNvSpPr txBox="1">
            <a:spLocks noGrp="1"/>
          </p:cNvSpPr>
          <p:nvPr>
            <p:ph type="body" idx="4294967295"/>
          </p:nvPr>
        </p:nvSpPr>
        <p:spPr>
          <a:xfrm>
            <a:off x="8381867" y="2467067"/>
            <a:ext cx="3304800" cy="3726400"/>
          </a:xfrm>
          <a:prstGeom prst="rect">
            <a:avLst/>
          </a:prstGeom>
        </p:spPr>
        <p:txBody>
          <a:bodyPr spcFirstLastPara="1" wrap="square" lIns="121900" tIns="121900" rIns="121900" bIns="121900" anchor="t" anchorCtr="0">
            <a:noAutofit/>
          </a:bodyPr>
          <a:lstStyle/>
          <a:p>
            <a:pPr marL="0" indent="0">
              <a:spcAft>
                <a:spcPts val="2133"/>
              </a:spcAft>
              <a:buNone/>
            </a:pPr>
            <a:r>
              <a:rPr lang="en" sz="1733" b="1" dirty="0">
                <a:solidFill>
                  <a:schemeClr val="tx1"/>
                </a:solidFill>
                <a:uFill>
                  <a:noFill/>
                </a:uFill>
                <a:latin typeface="Arial" panose="020B0604020202020204" pitchFamily="34" charset="0"/>
                <a:ea typeface="Arial"/>
                <a:cs typeface="Arial" panose="020B0604020202020204" pitchFamily="34" charset="0"/>
                <a:sym typeface="Arial"/>
                <a:hlinkClick r:id="rId5">
                  <a:extLst>
                    <a:ext uri="{A12FA001-AC4F-418D-AE19-62706E023703}">
                      <ahyp:hlinkClr xmlns:ahyp="http://schemas.microsoft.com/office/drawing/2018/hyperlinkcolor" val="tx"/>
                    </a:ext>
                  </a:extLst>
                </a:hlinkClick>
              </a:rPr>
              <a:t>Direct Farm Ownership Loans</a:t>
            </a:r>
            <a:r>
              <a:rPr lang="en" sz="1733" dirty="0">
                <a:solidFill>
                  <a:schemeClr val="tx1"/>
                </a:solidFill>
                <a:latin typeface="Arial" panose="020B0604020202020204" pitchFamily="34" charset="0"/>
                <a:ea typeface="Arial"/>
                <a:cs typeface="Arial" panose="020B0604020202020204" pitchFamily="34" charset="0"/>
                <a:sym typeface="Arial"/>
              </a:rPr>
              <a:t> are used to purchase or enlarge a farm or ranch, construct a new or improve existing farm or ranch buildings, and for soil and water conservation and protection purposes.</a:t>
            </a:r>
            <a:endParaRPr sz="2267" dirty="0">
              <a:solidFill>
                <a:schemeClr val="tx1"/>
              </a:solidFill>
              <a:latin typeface="Arial" panose="020B0604020202020204" pitchFamily="34" charset="0"/>
              <a:cs typeface="Arial" panose="020B0604020202020204" pitchFamily="34" charset="0"/>
            </a:endParaRPr>
          </a:p>
        </p:txBody>
      </p:sp>
      <p:pic>
        <p:nvPicPr>
          <p:cNvPr id="18" name="Google Shape;138;p25">
            <a:extLst>
              <a:ext uri="{FF2B5EF4-FFF2-40B4-BE49-F238E27FC236}">
                <a16:creationId xmlns:a16="http://schemas.microsoft.com/office/drawing/2014/main" id="{D7C3F0B4-B0FE-DB49-9B3A-D7ACD0800B9B}"/>
              </a:ext>
            </a:extLst>
          </p:cNvPr>
          <p:cNvPicPr preferRelativeResize="0"/>
          <p:nvPr/>
        </p:nvPicPr>
        <p:blipFill>
          <a:blip r:embed="rId6">
            <a:alphaModFix/>
          </a:blip>
          <a:stretch>
            <a:fillRect/>
          </a:stretch>
        </p:blipFill>
        <p:spPr>
          <a:xfrm>
            <a:off x="11076665" y="311052"/>
            <a:ext cx="699735" cy="916376"/>
          </a:xfrm>
          <a:prstGeom prst="rect">
            <a:avLst/>
          </a:prstGeom>
          <a:noFill/>
          <a:ln>
            <a:noFill/>
          </a:ln>
        </p:spPr>
      </p:pic>
      <p:sp>
        <p:nvSpPr>
          <p:cNvPr id="19" name="object 5">
            <a:extLst>
              <a:ext uri="{FF2B5EF4-FFF2-40B4-BE49-F238E27FC236}">
                <a16:creationId xmlns:a16="http://schemas.microsoft.com/office/drawing/2014/main" id="{A0DFB35A-A1DB-8E4B-8994-9097E1003611}"/>
              </a:ext>
            </a:extLst>
          </p:cNvPr>
          <p:cNvSpPr txBox="1">
            <a:spLocks/>
          </p:cNvSpPr>
          <p:nvPr/>
        </p:nvSpPr>
        <p:spPr>
          <a:xfrm>
            <a:off x="3972595" y="6505519"/>
            <a:ext cx="4249420" cy="273684"/>
          </a:xfrm>
          <a:prstGeom prst="rect">
            <a:avLst/>
          </a:prstGeom>
        </p:spPr>
        <p:txBody>
          <a:bodyPr vert="horz" wrap="square" lIns="0" tIns="0" rIns="0" bIns="0" rtlCol="0">
            <a:spAutoFit/>
          </a:bodyPr>
          <a:lstStyle>
            <a:defPPr>
              <a:defRPr lang="en-US"/>
            </a:defPPr>
            <a:lvl1pPr marL="0" algn="l" defTabSz="914400" rtl="0" eaLnBrk="1" latinLnBrk="0" hangingPunct="1">
              <a:defRPr sz="160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20"/>
              </a:spcBef>
            </a:pPr>
            <a:r>
              <a:rPr lang="en-US" spc="-65"/>
              <a:t>IN</a:t>
            </a:r>
            <a:r>
              <a:rPr lang="en-US" spc="-150"/>
              <a:t>D</a:t>
            </a:r>
            <a:r>
              <a:rPr lang="en-US" spc="-70"/>
              <a:t>I</a:t>
            </a:r>
            <a:r>
              <a:rPr lang="en-US" spc="-175"/>
              <a:t>G</a:t>
            </a:r>
            <a:r>
              <a:rPr lang="en-US" spc="-300"/>
              <a:t>E</a:t>
            </a:r>
            <a:r>
              <a:rPr lang="en-US" spc="-110"/>
              <a:t>N</a:t>
            </a:r>
            <a:r>
              <a:rPr lang="en-US" spc="-160"/>
              <a:t>O</a:t>
            </a:r>
            <a:r>
              <a:rPr lang="en-US" spc="-110"/>
              <a:t>U</a:t>
            </a:r>
            <a:r>
              <a:rPr lang="en-US" spc="-315"/>
              <a:t>S</a:t>
            </a:r>
            <a:r>
              <a:rPr lang="en-US" spc="-80"/>
              <a:t> </a:t>
            </a:r>
            <a:r>
              <a:rPr lang="en-US" spc="-254"/>
              <a:t>F</a:t>
            </a:r>
            <a:r>
              <a:rPr lang="en-US" spc="-160"/>
              <a:t>OO</a:t>
            </a:r>
            <a:r>
              <a:rPr lang="en-US" spc="-150"/>
              <a:t>D</a:t>
            </a:r>
            <a:r>
              <a:rPr lang="en-US" spc="-80"/>
              <a:t> </a:t>
            </a:r>
            <a:r>
              <a:rPr lang="en-US" spc="-185"/>
              <a:t>A</a:t>
            </a:r>
            <a:r>
              <a:rPr lang="en-US" spc="-110"/>
              <a:t>N</a:t>
            </a:r>
            <a:r>
              <a:rPr lang="en-US" spc="-150"/>
              <a:t>D</a:t>
            </a:r>
            <a:r>
              <a:rPr lang="en-US" spc="-80"/>
              <a:t> </a:t>
            </a:r>
            <a:r>
              <a:rPr lang="en-US" spc="-204"/>
              <a:t>A</a:t>
            </a:r>
            <a:r>
              <a:rPr lang="en-US" spc="-220"/>
              <a:t>G</a:t>
            </a:r>
            <a:r>
              <a:rPr lang="en-US" spc="-260"/>
              <a:t>R</a:t>
            </a:r>
            <a:r>
              <a:rPr lang="en-US" spc="-100"/>
              <a:t>I</a:t>
            </a:r>
            <a:r>
              <a:rPr lang="en-US" spc="-240"/>
              <a:t>C</a:t>
            </a:r>
            <a:r>
              <a:rPr lang="en-US" spc="-110"/>
              <a:t>U</a:t>
            </a:r>
            <a:r>
              <a:rPr lang="en-US" spc="-425"/>
              <a:t>L</a:t>
            </a:r>
            <a:r>
              <a:rPr lang="en-US" spc="-195"/>
              <a:t>T</a:t>
            </a:r>
            <a:r>
              <a:rPr lang="en-US" spc="-110"/>
              <a:t>U</a:t>
            </a:r>
            <a:r>
              <a:rPr lang="en-US" spc="-260"/>
              <a:t>R</a:t>
            </a:r>
            <a:r>
              <a:rPr lang="en-US" spc="-290"/>
              <a:t>E</a:t>
            </a:r>
            <a:r>
              <a:rPr lang="en-US" spc="-90"/>
              <a:t> </a:t>
            </a:r>
            <a:r>
              <a:rPr lang="en-US" spc="-65"/>
              <a:t>IN</a:t>
            </a:r>
            <a:r>
              <a:rPr lang="en-US" spc="-110"/>
              <a:t>IT</a:t>
            </a:r>
            <a:r>
              <a:rPr lang="en-US" spc="-25"/>
              <a:t>I</a:t>
            </a:r>
            <a:r>
              <a:rPr lang="en-US" spc="-310"/>
              <a:t>A</a:t>
            </a:r>
            <a:r>
              <a:rPr lang="en-US" spc="-195"/>
              <a:t>T</a:t>
            </a:r>
            <a:r>
              <a:rPr lang="en-US" spc="-50"/>
              <a:t>I</a:t>
            </a:r>
            <a:r>
              <a:rPr lang="en-US" spc="-100"/>
              <a:t>V</a:t>
            </a:r>
            <a:r>
              <a:rPr lang="en-US" spc="-290"/>
              <a:t>E</a:t>
            </a:r>
            <a:endParaRPr lang="en-US" spc="-290" dirty="0"/>
          </a:p>
        </p:txBody>
      </p:sp>
    </p:spTree>
    <p:extLst>
      <p:ext uri="{BB962C8B-B14F-4D97-AF65-F5344CB8AC3E}">
        <p14:creationId xmlns:p14="http://schemas.microsoft.com/office/powerpoint/2010/main" val="3181295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9"/>
          <p:cNvSpPr txBox="1">
            <a:spLocks noGrp="1"/>
          </p:cNvSpPr>
          <p:nvPr>
            <p:ph type="title"/>
          </p:nvPr>
        </p:nvSpPr>
        <p:spPr>
          <a:xfrm>
            <a:off x="415600" y="390559"/>
            <a:ext cx="11360800" cy="763600"/>
          </a:xfrm>
          <a:prstGeom prst="rect">
            <a:avLst/>
          </a:prstGeom>
        </p:spPr>
        <p:txBody>
          <a:bodyPr spcFirstLastPara="1" wrap="square" lIns="121900" tIns="121900" rIns="121900" bIns="121900" anchor="t" anchorCtr="0">
            <a:noAutofit/>
          </a:bodyPr>
          <a:lstStyle/>
          <a:p>
            <a:r>
              <a:rPr lang="en" sz="3600" b="1" dirty="0">
                <a:solidFill>
                  <a:schemeClr val="tx2"/>
                </a:solidFill>
                <a:latin typeface="Arial" panose="020B0604020202020204" pitchFamily="34" charset="0"/>
                <a:cs typeface="Arial" panose="020B0604020202020204" pitchFamily="34" charset="0"/>
              </a:rPr>
              <a:t>FSA Farm Loan Programs: Targeted Loan Audiences</a:t>
            </a:r>
            <a:endParaRPr sz="3600" b="1" dirty="0">
              <a:solidFill>
                <a:schemeClr val="tx2"/>
              </a:solidFill>
              <a:latin typeface="Arial" panose="020B0604020202020204" pitchFamily="34" charset="0"/>
              <a:cs typeface="Arial" panose="020B0604020202020204" pitchFamily="34" charset="0"/>
            </a:endParaRPr>
          </a:p>
          <a:p>
            <a:endParaRPr dirty="0"/>
          </a:p>
        </p:txBody>
      </p:sp>
      <p:grpSp>
        <p:nvGrpSpPr>
          <p:cNvPr id="178" name="Google Shape;178;p29"/>
          <p:cNvGrpSpPr/>
          <p:nvPr/>
        </p:nvGrpSpPr>
        <p:grpSpPr>
          <a:xfrm>
            <a:off x="575901" y="1739833"/>
            <a:ext cx="3505233" cy="4555200"/>
            <a:chOff x="431925" y="1304875"/>
            <a:chExt cx="2628925" cy="3416400"/>
          </a:xfrm>
        </p:grpSpPr>
        <p:sp>
          <p:nvSpPr>
            <p:cNvPr id="179" name="Google Shape;179;p29"/>
            <p:cNvSpPr txBox="1"/>
            <p:nvPr/>
          </p:nvSpPr>
          <p:spPr>
            <a:xfrm>
              <a:off x="431925" y="1304875"/>
              <a:ext cx="2628900" cy="464100"/>
            </a:xfrm>
            <a:prstGeom prst="rect">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180;p29"/>
            <p:cNvSpPr/>
            <p:nvPr/>
          </p:nvSpPr>
          <p:spPr>
            <a:xfrm>
              <a:off x="431950" y="1304875"/>
              <a:ext cx="2628900" cy="34164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81" name="Google Shape;181;p29"/>
          <p:cNvSpPr txBox="1">
            <a:spLocks noGrp="1"/>
          </p:cNvSpPr>
          <p:nvPr>
            <p:ph type="body" idx="4294967295"/>
          </p:nvPr>
        </p:nvSpPr>
        <p:spPr>
          <a:xfrm>
            <a:off x="675233" y="1739833"/>
            <a:ext cx="3326000" cy="615200"/>
          </a:xfrm>
          <a:prstGeom prst="rect">
            <a:avLst/>
          </a:prstGeom>
        </p:spPr>
        <p:txBody>
          <a:bodyPr spcFirstLastPara="1" wrap="square" lIns="121900" tIns="121900" rIns="121900" bIns="121900" anchor="t" anchorCtr="0">
            <a:noAutofit/>
          </a:bodyPr>
          <a:lstStyle/>
          <a:p>
            <a:pPr marL="0" indent="0">
              <a:buNone/>
            </a:pPr>
            <a:r>
              <a:rPr lang="en">
                <a:solidFill>
                  <a:schemeClr val="lt1"/>
                </a:solidFill>
              </a:rPr>
              <a:t>Youth Loans  &lt;$5K </a:t>
            </a:r>
            <a:endParaRPr>
              <a:solidFill>
                <a:schemeClr val="lt1"/>
              </a:solidFill>
            </a:endParaRPr>
          </a:p>
        </p:txBody>
      </p:sp>
      <p:sp>
        <p:nvSpPr>
          <p:cNvPr id="182" name="Google Shape;182;p29"/>
          <p:cNvSpPr txBox="1">
            <a:spLocks noGrp="1"/>
          </p:cNvSpPr>
          <p:nvPr>
            <p:ph type="body" idx="4294967295"/>
          </p:nvPr>
        </p:nvSpPr>
        <p:spPr>
          <a:xfrm>
            <a:off x="677767" y="2467067"/>
            <a:ext cx="3304800" cy="3726400"/>
          </a:xfrm>
          <a:prstGeom prst="rect">
            <a:avLst/>
          </a:prstGeom>
        </p:spPr>
        <p:txBody>
          <a:bodyPr spcFirstLastPara="1" wrap="square" lIns="121900" tIns="121900" rIns="121900" bIns="121900" anchor="t" anchorCtr="0">
            <a:noAutofit/>
          </a:bodyPr>
          <a:lstStyle/>
          <a:p>
            <a:pPr marL="0" indent="0">
              <a:spcAft>
                <a:spcPts val="2133"/>
              </a:spcAft>
              <a:buNone/>
            </a:pPr>
            <a:r>
              <a:rPr lang="en" sz="1733" b="1" dirty="0">
                <a:solidFill>
                  <a:schemeClr val="tx1"/>
                </a:solidFill>
                <a:uFill>
                  <a:noFill/>
                </a:u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Youth Loans</a:t>
            </a:r>
            <a:r>
              <a:rPr lang="en" sz="1733" dirty="0">
                <a:solidFill>
                  <a:schemeClr val="tx1"/>
                </a:solidFill>
                <a:latin typeface="Arial" panose="020B0604020202020204" pitchFamily="34" charset="0"/>
                <a:cs typeface="Arial" panose="020B0604020202020204" pitchFamily="34" charset="0"/>
              </a:rPr>
              <a:t> are used by young people participating in  4-H clubs, FFA , or a similar organization, to finance educational, income-producing, agriculture-related projects.</a:t>
            </a:r>
            <a:endParaRPr sz="1733" dirty="0">
              <a:solidFill>
                <a:schemeClr val="tx1"/>
              </a:solidFill>
              <a:latin typeface="Arial" panose="020B0604020202020204" pitchFamily="34" charset="0"/>
              <a:cs typeface="Arial" panose="020B0604020202020204" pitchFamily="34" charset="0"/>
            </a:endParaRPr>
          </a:p>
        </p:txBody>
      </p:sp>
      <p:grpSp>
        <p:nvGrpSpPr>
          <p:cNvPr id="183" name="Google Shape;183;p29"/>
          <p:cNvGrpSpPr/>
          <p:nvPr/>
        </p:nvGrpSpPr>
        <p:grpSpPr>
          <a:xfrm>
            <a:off x="4427267" y="1739833"/>
            <a:ext cx="3510000" cy="4555200"/>
            <a:chOff x="3320450" y="1304875"/>
            <a:chExt cx="2632500" cy="3416400"/>
          </a:xfrm>
        </p:grpSpPr>
        <p:sp>
          <p:nvSpPr>
            <p:cNvPr id="184" name="Google Shape;184;p29"/>
            <p:cNvSpPr txBox="1"/>
            <p:nvPr/>
          </p:nvSpPr>
          <p:spPr>
            <a:xfrm>
              <a:off x="3324050" y="1304875"/>
              <a:ext cx="2628900" cy="464100"/>
            </a:xfrm>
            <a:prstGeom prst="rect">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185;p29"/>
            <p:cNvSpPr/>
            <p:nvPr/>
          </p:nvSpPr>
          <p:spPr>
            <a:xfrm>
              <a:off x="3320450" y="1304875"/>
              <a:ext cx="2628900" cy="34164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86" name="Google Shape;186;p29"/>
          <p:cNvSpPr txBox="1">
            <a:spLocks noGrp="1"/>
          </p:cNvSpPr>
          <p:nvPr>
            <p:ph type="body" idx="4294967295"/>
          </p:nvPr>
        </p:nvSpPr>
        <p:spPr>
          <a:xfrm>
            <a:off x="4519267" y="1739833"/>
            <a:ext cx="3326000" cy="615200"/>
          </a:xfrm>
          <a:prstGeom prst="rect">
            <a:avLst/>
          </a:prstGeom>
        </p:spPr>
        <p:txBody>
          <a:bodyPr spcFirstLastPara="1" wrap="square" lIns="121900" tIns="121900" rIns="121900" bIns="121900" anchor="t" anchorCtr="0">
            <a:noAutofit/>
          </a:bodyPr>
          <a:lstStyle/>
          <a:p>
            <a:pPr marL="0" indent="0">
              <a:buNone/>
            </a:pPr>
            <a:r>
              <a:rPr lang="en">
                <a:solidFill>
                  <a:schemeClr val="lt1"/>
                </a:solidFill>
              </a:rPr>
              <a:t>Minorities &amp; Women</a:t>
            </a:r>
            <a:endParaRPr>
              <a:solidFill>
                <a:schemeClr val="lt1"/>
              </a:solidFill>
            </a:endParaRPr>
          </a:p>
        </p:txBody>
      </p:sp>
      <p:sp>
        <p:nvSpPr>
          <p:cNvPr id="187" name="Google Shape;187;p29"/>
          <p:cNvSpPr txBox="1">
            <a:spLocks noGrp="1"/>
          </p:cNvSpPr>
          <p:nvPr>
            <p:ph type="body" idx="4294967295"/>
          </p:nvPr>
        </p:nvSpPr>
        <p:spPr>
          <a:xfrm>
            <a:off x="4529033" y="2467067"/>
            <a:ext cx="3304800" cy="3726400"/>
          </a:xfrm>
          <a:prstGeom prst="rect">
            <a:avLst/>
          </a:prstGeom>
        </p:spPr>
        <p:txBody>
          <a:bodyPr spcFirstLastPara="1" wrap="square" lIns="121900" tIns="121900" rIns="121900" bIns="121900" anchor="t" anchorCtr="0">
            <a:noAutofit/>
          </a:bodyPr>
          <a:lstStyle/>
          <a:p>
            <a:pPr marL="0" indent="0">
              <a:spcAft>
                <a:spcPts val="2133"/>
              </a:spcAft>
              <a:buNone/>
            </a:pPr>
            <a:r>
              <a:rPr lang="en" sz="1733" b="1" dirty="0">
                <a:solidFill>
                  <a:schemeClr val="tx1"/>
                </a:solidFill>
                <a:uFill>
                  <a:noFill/>
                </a:u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Minority and Women Farmers and Ranchers</a:t>
            </a:r>
            <a:r>
              <a:rPr lang="en" sz="1733" dirty="0">
                <a:solidFill>
                  <a:schemeClr val="tx1"/>
                </a:solidFill>
                <a:latin typeface="Arial" panose="020B0604020202020204" pitchFamily="34" charset="0"/>
                <a:cs typeface="Arial" panose="020B0604020202020204" pitchFamily="34" charset="0"/>
              </a:rPr>
              <a:t> loans support the full participation of minority and women family farmers in FSA's farm loan programs by targeting a portion of its direct and guaranteed farm ownership and operating loan funds for minority and women farmers to buy and operate a farm or ranch.</a:t>
            </a:r>
            <a:endParaRPr sz="2533" dirty="0">
              <a:solidFill>
                <a:schemeClr val="tx1"/>
              </a:solidFill>
              <a:latin typeface="Arial" panose="020B0604020202020204" pitchFamily="34" charset="0"/>
              <a:cs typeface="Arial" panose="020B0604020202020204" pitchFamily="34" charset="0"/>
            </a:endParaRPr>
          </a:p>
        </p:txBody>
      </p:sp>
      <p:grpSp>
        <p:nvGrpSpPr>
          <p:cNvPr id="188" name="Google Shape;188;p29"/>
          <p:cNvGrpSpPr/>
          <p:nvPr/>
        </p:nvGrpSpPr>
        <p:grpSpPr>
          <a:xfrm>
            <a:off x="8283400" y="1739833"/>
            <a:ext cx="3510000" cy="4555200"/>
            <a:chOff x="6212550" y="1304875"/>
            <a:chExt cx="2632500" cy="3416400"/>
          </a:xfrm>
        </p:grpSpPr>
        <p:sp>
          <p:nvSpPr>
            <p:cNvPr id="189" name="Google Shape;189;p29"/>
            <p:cNvSpPr/>
            <p:nvPr/>
          </p:nvSpPr>
          <p:spPr>
            <a:xfrm>
              <a:off x="6215400" y="1304875"/>
              <a:ext cx="2628900" cy="34164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190;p29"/>
            <p:cNvSpPr txBox="1"/>
            <p:nvPr/>
          </p:nvSpPr>
          <p:spPr>
            <a:xfrm>
              <a:off x="6212550" y="1304875"/>
              <a:ext cx="2632500" cy="464100"/>
            </a:xfrm>
            <a:prstGeom prst="rect">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91" name="Google Shape;191;p29"/>
          <p:cNvSpPr txBox="1">
            <a:spLocks noGrp="1"/>
          </p:cNvSpPr>
          <p:nvPr>
            <p:ph type="body" idx="4294967295"/>
          </p:nvPr>
        </p:nvSpPr>
        <p:spPr>
          <a:xfrm>
            <a:off x="8363300" y="1739833"/>
            <a:ext cx="3326000" cy="615200"/>
          </a:xfrm>
          <a:prstGeom prst="rect">
            <a:avLst/>
          </a:prstGeom>
        </p:spPr>
        <p:txBody>
          <a:bodyPr spcFirstLastPara="1" wrap="square" lIns="121900" tIns="121900" rIns="121900" bIns="121900" anchor="t" anchorCtr="0">
            <a:noAutofit/>
          </a:bodyPr>
          <a:lstStyle/>
          <a:p>
            <a:pPr marL="0" indent="0">
              <a:buNone/>
            </a:pPr>
            <a:r>
              <a:rPr lang="en">
                <a:solidFill>
                  <a:schemeClr val="lt1"/>
                </a:solidFill>
              </a:rPr>
              <a:t>Beginning Farmers</a:t>
            </a:r>
            <a:endParaRPr>
              <a:solidFill>
                <a:schemeClr val="lt1"/>
              </a:solidFill>
            </a:endParaRPr>
          </a:p>
        </p:txBody>
      </p:sp>
      <p:sp>
        <p:nvSpPr>
          <p:cNvPr id="192" name="Google Shape;192;p29"/>
          <p:cNvSpPr txBox="1">
            <a:spLocks noGrp="1"/>
          </p:cNvSpPr>
          <p:nvPr>
            <p:ph type="body" idx="4294967295"/>
          </p:nvPr>
        </p:nvSpPr>
        <p:spPr>
          <a:xfrm>
            <a:off x="8381867" y="2467067"/>
            <a:ext cx="3304800" cy="3726400"/>
          </a:xfrm>
          <a:prstGeom prst="rect">
            <a:avLst/>
          </a:prstGeom>
        </p:spPr>
        <p:txBody>
          <a:bodyPr spcFirstLastPara="1" wrap="square" lIns="121900" tIns="121900" rIns="121900" bIns="121900" anchor="t" anchorCtr="0">
            <a:noAutofit/>
          </a:bodyPr>
          <a:lstStyle/>
          <a:p>
            <a:pPr marL="0" indent="0">
              <a:spcAft>
                <a:spcPts val="2133"/>
              </a:spcAft>
              <a:buNone/>
            </a:pPr>
            <a:r>
              <a:rPr lang="en" sz="1733" b="1" dirty="0">
                <a:solidFill>
                  <a:schemeClr val="tx1"/>
                </a:solidFill>
                <a:uFill>
                  <a:noFill/>
                </a:u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Beginning Farmers and Ranchers</a:t>
            </a:r>
            <a:r>
              <a:rPr lang="en" sz="1733" dirty="0">
                <a:solidFill>
                  <a:schemeClr val="tx1"/>
                </a:solidFill>
                <a:latin typeface="Arial" panose="020B0604020202020204" pitchFamily="34" charset="0"/>
                <a:cs typeface="Arial" panose="020B0604020202020204" pitchFamily="34" charset="0"/>
              </a:rPr>
              <a:t> loans provide credit opportunities to eligible family farm and ranch operators and owners who have been in business less than 10 years.</a:t>
            </a:r>
            <a:endParaRPr dirty="0">
              <a:solidFill>
                <a:schemeClr val="tx1"/>
              </a:solidFill>
              <a:latin typeface="Arial" panose="020B0604020202020204" pitchFamily="34" charset="0"/>
              <a:cs typeface="Arial" panose="020B0604020202020204" pitchFamily="34" charset="0"/>
            </a:endParaRPr>
          </a:p>
        </p:txBody>
      </p:sp>
      <p:pic>
        <p:nvPicPr>
          <p:cNvPr id="18" name="Google Shape;138;p25">
            <a:extLst>
              <a:ext uri="{FF2B5EF4-FFF2-40B4-BE49-F238E27FC236}">
                <a16:creationId xmlns:a16="http://schemas.microsoft.com/office/drawing/2014/main" id="{DDEDAFA6-BB7F-A645-975A-B275863AE9EA}"/>
              </a:ext>
            </a:extLst>
          </p:cNvPr>
          <p:cNvPicPr preferRelativeResize="0"/>
          <p:nvPr/>
        </p:nvPicPr>
        <p:blipFill>
          <a:blip r:embed="rId6">
            <a:alphaModFix/>
          </a:blip>
          <a:stretch>
            <a:fillRect/>
          </a:stretch>
        </p:blipFill>
        <p:spPr>
          <a:xfrm>
            <a:off x="11076665" y="311052"/>
            <a:ext cx="699735" cy="916376"/>
          </a:xfrm>
          <a:prstGeom prst="rect">
            <a:avLst/>
          </a:prstGeom>
          <a:noFill/>
          <a:ln>
            <a:noFill/>
          </a:ln>
        </p:spPr>
      </p:pic>
      <p:sp>
        <p:nvSpPr>
          <p:cNvPr id="19" name="object 5">
            <a:extLst>
              <a:ext uri="{FF2B5EF4-FFF2-40B4-BE49-F238E27FC236}">
                <a16:creationId xmlns:a16="http://schemas.microsoft.com/office/drawing/2014/main" id="{2221BFF3-973F-BE41-8A61-828ACB4709BE}"/>
              </a:ext>
            </a:extLst>
          </p:cNvPr>
          <p:cNvSpPr txBox="1">
            <a:spLocks/>
          </p:cNvSpPr>
          <p:nvPr/>
        </p:nvSpPr>
        <p:spPr>
          <a:xfrm>
            <a:off x="3972595" y="6505519"/>
            <a:ext cx="4249420" cy="273684"/>
          </a:xfrm>
          <a:prstGeom prst="rect">
            <a:avLst/>
          </a:prstGeom>
        </p:spPr>
        <p:txBody>
          <a:bodyPr vert="horz" wrap="square" lIns="0" tIns="0" rIns="0" bIns="0" rtlCol="0">
            <a:spAutoFit/>
          </a:bodyPr>
          <a:lstStyle>
            <a:defPPr>
              <a:defRPr lang="en-US"/>
            </a:defPPr>
            <a:lvl1pPr marL="0" algn="l" defTabSz="914400" rtl="0" eaLnBrk="1" latinLnBrk="0" hangingPunct="1">
              <a:defRPr sz="160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20"/>
              </a:spcBef>
            </a:pPr>
            <a:r>
              <a:rPr lang="en-US" spc="-65"/>
              <a:t>IN</a:t>
            </a:r>
            <a:r>
              <a:rPr lang="en-US" spc="-150"/>
              <a:t>D</a:t>
            </a:r>
            <a:r>
              <a:rPr lang="en-US" spc="-70"/>
              <a:t>I</a:t>
            </a:r>
            <a:r>
              <a:rPr lang="en-US" spc="-175"/>
              <a:t>G</a:t>
            </a:r>
            <a:r>
              <a:rPr lang="en-US" spc="-300"/>
              <a:t>E</a:t>
            </a:r>
            <a:r>
              <a:rPr lang="en-US" spc="-110"/>
              <a:t>N</a:t>
            </a:r>
            <a:r>
              <a:rPr lang="en-US" spc="-160"/>
              <a:t>O</a:t>
            </a:r>
            <a:r>
              <a:rPr lang="en-US" spc="-110"/>
              <a:t>U</a:t>
            </a:r>
            <a:r>
              <a:rPr lang="en-US" spc="-315"/>
              <a:t>S</a:t>
            </a:r>
            <a:r>
              <a:rPr lang="en-US" spc="-80"/>
              <a:t> </a:t>
            </a:r>
            <a:r>
              <a:rPr lang="en-US" spc="-254"/>
              <a:t>F</a:t>
            </a:r>
            <a:r>
              <a:rPr lang="en-US" spc="-160"/>
              <a:t>OO</a:t>
            </a:r>
            <a:r>
              <a:rPr lang="en-US" spc="-150"/>
              <a:t>D</a:t>
            </a:r>
            <a:r>
              <a:rPr lang="en-US" spc="-80"/>
              <a:t> </a:t>
            </a:r>
            <a:r>
              <a:rPr lang="en-US" spc="-185"/>
              <a:t>A</a:t>
            </a:r>
            <a:r>
              <a:rPr lang="en-US" spc="-110"/>
              <a:t>N</a:t>
            </a:r>
            <a:r>
              <a:rPr lang="en-US" spc="-150"/>
              <a:t>D</a:t>
            </a:r>
            <a:r>
              <a:rPr lang="en-US" spc="-80"/>
              <a:t> </a:t>
            </a:r>
            <a:r>
              <a:rPr lang="en-US" spc="-204"/>
              <a:t>A</a:t>
            </a:r>
            <a:r>
              <a:rPr lang="en-US" spc="-220"/>
              <a:t>G</a:t>
            </a:r>
            <a:r>
              <a:rPr lang="en-US" spc="-260"/>
              <a:t>R</a:t>
            </a:r>
            <a:r>
              <a:rPr lang="en-US" spc="-100"/>
              <a:t>I</a:t>
            </a:r>
            <a:r>
              <a:rPr lang="en-US" spc="-240"/>
              <a:t>C</a:t>
            </a:r>
            <a:r>
              <a:rPr lang="en-US" spc="-110"/>
              <a:t>U</a:t>
            </a:r>
            <a:r>
              <a:rPr lang="en-US" spc="-425"/>
              <a:t>L</a:t>
            </a:r>
            <a:r>
              <a:rPr lang="en-US" spc="-195"/>
              <a:t>T</a:t>
            </a:r>
            <a:r>
              <a:rPr lang="en-US" spc="-110"/>
              <a:t>U</a:t>
            </a:r>
            <a:r>
              <a:rPr lang="en-US" spc="-260"/>
              <a:t>R</a:t>
            </a:r>
            <a:r>
              <a:rPr lang="en-US" spc="-290"/>
              <a:t>E</a:t>
            </a:r>
            <a:r>
              <a:rPr lang="en-US" spc="-90"/>
              <a:t> </a:t>
            </a:r>
            <a:r>
              <a:rPr lang="en-US" spc="-65"/>
              <a:t>IN</a:t>
            </a:r>
            <a:r>
              <a:rPr lang="en-US" spc="-110"/>
              <a:t>IT</a:t>
            </a:r>
            <a:r>
              <a:rPr lang="en-US" spc="-25"/>
              <a:t>I</a:t>
            </a:r>
            <a:r>
              <a:rPr lang="en-US" spc="-310"/>
              <a:t>A</a:t>
            </a:r>
            <a:r>
              <a:rPr lang="en-US" spc="-195"/>
              <a:t>T</a:t>
            </a:r>
            <a:r>
              <a:rPr lang="en-US" spc="-50"/>
              <a:t>I</a:t>
            </a:r>
            <a:r>
              <a:rPr lang="en-US" spc="-100"/>
              <a:t>V</a:t>
            </a:r>
            <a:r>
              <a:rPr lang="en-US" spc="-290"/>
              <a:t>E</a:t>
            </a:r>
            <a:endParaRPr lang="en-US" spc="-290" dirty="0"/>
          </a:p>
        </p:txBody>
      </p:sp>
    </p:spTree>
    <p:extLst>
      <p:ext uri="{BB962C8B-B14F-4D97-AF65-F5344CB8AC3E}">
        <p14:creationId xmlns:p14="http://schemas.microsoft.com/office/powerpoint/2010/main" val="2686956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2"/>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 sz="3600" b="1" dirty="0">
                <a:solidFill>
                  <a:schemeClr val="tx2"/>
                </a:solidFill>
                <a:latin typeface="Arial" panose="020B0604020202020204" pitchFamily="34" charset="0"/>
                <a:cs typeface="Arial" panose="020B0604020202020204" pitchFamily="34" charset="0"/>
              </a:rPr>
              <a:t>FSA Farm Loan Programs: Specialty Loans </a:t>
            </a:r>
            <a:endParaRPr sz="3600" b="1" dirty="0">
              <a:solidFill>
                <a:schemeClr val="tx2"/>
              </a:solidFill>
              <a:latin typeface="Arial" panose="020B0604020202020204" pitchFamily="34" charset="0"/>
              <a:cs typeface="Arial" panose="020B0604020202020204" pitchFamily="34" charset="0"/>
            </a:endParaRPr>
          </a:p>
          <a:p>
            <a:endParaRPr dirty="0"/>
          </a:p>
        </p:txBody>
      </p:sp>
      <p:grpSp>
        <p:nvGrpSpPr>
          <p:cNvPr id="210" name="Google Shape;210;p32"/>
          <p:cNvGrpSpPr/>
          <p:nvPr/>
        </p:nvGrpSpPr>
        <p:grpSpPr>
          <a:xfrm>
            <a:off x="575901" y="1739833"/>
            <a:ext cx="3505233" cy="4555200"/>
            <a:chOff x="431925" y="1304875"/>
            <a:chExt cx="2628925" cy="3416400"/>
          </a:xfrm>
        </p:grpSpPr>
        <p:sp>
          <p:nvSpPr>
            <p:cNvPr id="211" name="Google Shape;211;p32"/>
            <p:cNvSpPr txBox="1"/>
            <p:nvPr/>
          </p:nvSpPr>
          <p:spPr>
            <a:xfrm>
              <a:off x="431925" y="1304875"/>
              <a:ext cx="2628900" cy="464100"/>
            </a:xfrm>
            <a:prstGeom prst="rect">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12;p32"/>
            <p:cNvSpPr/>
            <p:nvPr/>
          </p:nvSpPr>
          <p:spPr>
            <a:xfrm>
              <a:off x="431950" y="1304875"/>
              <a:ext cx="2628900" cy="34164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13" name="Google Shape;213;p32"/>
          <p:cNvSpPr txBox="1">
            <a:spLocks noGrp="1"/>
          </p:cNvSpPr>
          <p:nvPr>
            <p:ph type="body" idx="4294967295"/>
          </p:nvPr>
        </p:nvSpPr>
        <p:spPr>
          <a:xfrm>
            <a:off x="675233" y="1739833"/>
            <a:ext cx="3326000" cy="615200"/>
          </a:xfrm>
          <a:prstGeom prst="rect">
            <a:avLst/>
          </a:prstGeom>
        </p:spPr>
        <p:txBody>
          <a:bodyPr spcFirstLastPara="1" wrap="square" lIns="121900" tIns="121900" rIns="121900" bIns="121900" anchor="t" anchorCtr="0">
            <a:noAutofit/>
          </a:bodyPr>
          <a:lstStyle/>
          <a:p>
            <a:pPr marL="0" indent="0">
              <a:buNone/>
            </a:pPr>
            <a:r>
              <a:rPr lang="en">
                <a:solidFill>
                  <a:schemeClr val="lt1"/>
                </a:solidFill>
              </a:rPr>
              <a:t>Guaranteed Loans </a:t>
            </a:r>
            <a:endParaRPr>
              <a:solidFill>
                <a:schemeClr val="lt1"/>
              </a:solidFill>
            </a:endParaRPr>
          </a:p>
        </p:txBody>
      </p:sp>
      <p:sp>
        <p:nvSpPr>
          <p:cNvPr id="214" name="Google Shape;214;p32"/>
          <p:cNvSpPr txBox="1">
            <a:spLocks noGrp="1"/>
          </p:cNvSpPr>
          <p:nvPr>
            <p:ph type="body" idx="4294967295"/>
          </p:nvPr>
        </p:nvSpPr>
        <p:spPr>
          <a:xfrm>
            <a:off x="677767" y="2467067"/>
            <a:ext cx="3304800" cy="3726400"/>
          </a:xfrm>
          <a:prstGeom prst="rect">
            <a:avLst/>
          </a:prstGeom>
        </p:spPr>
        <p:txBody>
          <a:bodyPr spcFirstLastPara="1" wrap="square" lIns="121900" tIns="121900" rIns="121900" bIns="121900" anchor="t" anchorCtr="0">
            <a:noAutofit/>
          </a:bodyPr>
          <a:lstStyle/>
          <a:p>
            <a:pPr marL="0" indent="0">
              <a:spcAft>
                <a:spcPts val="2133"/>
              </a:spcAft>
              <a:buNone/>
            </a:pPr>
            <a:r>
              <a:rPr lang="en" sz="1600" b="1" dirty="0">
                <a:solidFill>
                  <a:schemeClr val="tx1"/>
                </a:solidFill>
                <a:uFill>
                  <a:noFill/>
                </a:u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Guaranteed Loans</a:t>
            </a:r>
            <a:r>
              <a:rPr lang="en" sz="1600" dirty="0">
                <a:solidFill>
                  <a:schemeClr val="tx1"/>
                </a:solidFill>
                <a:latin typeface="Arial" panose="020B0604020202020204" pitchFamily="34" charset="0"/>
                <a:cs typeface="Arial" panose="020B0604020202020204" pitchFamily="34" charset="0"/>
              </a:rPr>
              <a:t> enables lenders to extend credit to family farm operators and owners who do not qualify for standard commercial loans. Producers  receive credit at reasonable terms to finance their current operations or to expand their business; financial institutions receive additional loan business and servicing fees, as well as other benefits from the program, such as protection from loss.</a:t>
            </a:r>
            <a:endParaRPr sz="1733" dirty="0">
              <a:solidFill>
                <a:schemeClr val="tx1"/>
              </a:solidFill>
              <a:latin typeface="Arial" panose="020B0604020202020204" pitchFamily="34" charset="0"/>
              <a:cs typeface="Arial" panose="020B0604020202020204" pitchFamily="34" charset="0"/>
            </a:endParaRPr>
          </a:p>
        </p:txBody>
      </p:sp>
      <p:grpSp>
        <p:nvGrpSpPr>
          <p:cNvPr id="215" name="Google Shape;215;p32"/>
          <p:cNvGrpSpPr/>
          <p:nvPr/>
        </p:nvGrpSpPr>
        <p:grpSpPr>
          <a:xfrm>
            <a:off x="4427267" y="1739833"/>
            <a:ext cx="3510000" cy="4555200"/>
            <a:chOff x="3320450" y="1304875"/>
            <a:chExt cx="2632500" cy="3416400"/>
          </a:xfrm>
        </p:grpSpPr>
        <p:sp>
          <p:nvSpPr>
            <p:cNvPr id="216" name="Google Shape;216;p32"/>
            <p:cNvSpPr txBox="1"/>
            <p:nvPr/>
          </p:nvSpPr>
          <p:spPr>
            <a:xfrm>
              <a:off x="3324050" y="1304875"/>
              <a:ext cx="2628900" cy="464100"/>
            </a:xfrm>
            <a:prstGeom prst="rect">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 name="Google Shape;217;p32"/>
            <p:cNvSpPr/>
            <p:nvPr/>
          </p:nvSpPr>
          <p:spPr>
            <a:xfrm>
              <a:off x="3320450" y="1304875"/>
              <a:ext cx="2628900" cy="34164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18" name="Google Shape;218;p32"/>
          <p:cNvSpPr txBox="1">
            <a:spLocks noGrp="1"/>
          </p:cNvSpPr>
          <p:nvPr>
            <p:ph type="body" idx="4294967295"/>
          </p:nvPr>
        </p:nvSpPr>
        <p:spPr>
          <a:xfrm>
            <a:off x="4519267" y="1739833"/>
            <a:ext cx="3326000" cy="615200"/>
          </a:xfrm>
          <a:prstGeom prst="rect">
            <a:avLst/>
          </a:prstGeom>
        </p:spPr>
        <p:txBody>
          <a:bodyPr spcFirstLastPara="1" wrap="square" lIns="121900" tIns="121900" rIns="121900" bIns="121900" anchor="t" anchorCtr="0">
            <a:noAutofit/>
          </a:bodyPr>
          <a:lstStyle/>
          <a:p>
            <a:pPr marL="0" indent="0">
              <a:buNone/>
            </a:pPr>
            <a:r>
              <a:rPr lang="en">
                <a:solidFill>
                  <a:schemeClr val="lt1"/>
                </a:solidFill>
              </a:rPr>
              <a:t>Emergency Loans</a:t>
            </a:r>
            <a:endParaRPr>
              <a:solidFill>
                <a:schemeClr val="lt1"/>
              </a:solidFill>
            </a:endParaRPr>
          </a:p>
        </p:txBody>
      </p:sp>
      <p:sp>
        <p:nvSpPr>
          <p:cNvPr id="219" name="Google Shape;219;p32"/>
          <p:cNvSpPr txBox="1">
            <a:spLocks noGrp="1"/>
          </p:cNvSpPr>
          <p:nvPr>
            <p:ph type="body" idx="4294967295"/>
          </p:nvPr>
        </p:nvSpPr>
        <p:spPr>
          <a:xfrm>
            <a:off x="4529033" y="2467067"/>
            <a:ext cx="3304800" cy="3726400"/>
          </a:xfrm>
          <a:prstGeom prst="rect">
            <a:avLst/>
          </a:prstGeom>
        </p:spPr>
        <p:txBody>
          <a:bodyPr spcFirstLastPara="1" wrap="square" lIns="121900" tIns="121900" rIns="121900" bIns="121900" anchor="t" anchorCtr="0">
            <a:noAutofit/>
          </a:bodyPr>
          <a:lstStyle/>
          <a:p>
            <a:pPr marL="0" indent="0">
              <a:spcAft>
                <a:spcPts val="2133"/>
              </a:spcAft>
              <a:buNone/>
            </a:pPr>
            <a:r>
              <a:rPr lang="en" sz="1733" b="1" dirty="0">
                <a:solidFill>
                  <a:schemeClr val="tx1"/>
                </a:solidFill>
                <a:uFill>
                  <a:noFill/>
                </a:u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Emergency Loans</a:t>
            </a:r>
            <a:r>
              <a:rPr lang="en" sz="1733" dirty="0">
                <a:solidFill>
                  <a:schemeClr val="tx1"/>
                </a:solidFill>
                <a:latin typeface="Arial" panose="020B0604020202020204" pitchFamily="34" charset="0"/>
                <a:cs typeface="Arial" panose="020B0604020202020204" pitchFamily="34" charset="0"/>
              </a:rPr>
              <a:t> help farmers and ranchers recover from production and physical losses due to drought, flooding, other natural disasters or quarantine</a:t>
            </a:r>
            <a:r>
              <a:rPr lang="en" sz="1733" dirty="0">
                <a:solidFill>
                  <a:schemeClr val="tx1"/>
                </a:solidFill>
              </a:rPr>
              <a:t>.</a:t>
            </a:r>
            <a:endParaRPr sz="2667" dirty="0">
              <a:solidFill>
                <a:schemeClr val="tx1"/>
              </a:solidFill>
            </a:endParaRPr>
          </a:p>
        </p:txBody>
      </p:sp>
      <p:pic>
        <p:nvPicPr>
          <p:cNvPr id="13" name="Google Shape;138;p25">
            <a:extLst>
              <a:ext uri="{FF2B5EF4-FFF2-40B4-BE49-F238E27FC236}">
                <a16:creationId xmlns:a16="http://schemas.microsoft.com/office/drawing/2014/main" id="{026984AC-E97F-AF4A-96AE-EA1A2F34C0E8}"/>
              </a:ext>
            </a:extLst>
          </p:cNvPr>
          <p:cNvPicPr preferRelativeResize="0"/>
          <p:nvPr/>
        </p:nvPicPr>
        <p:blipFill>
          <a:blip r:embed="rId5">
            <a:alphaModFix/>
          </a:blip>
          <a:stretch>
            <a:fillRect/>
          </a:stretch>
        </p:blipFill>
        <p:spPr>
          <a:xfrm>
            <a:off x="11076665" y="311052"/>
            <a:ext cx="699735" cy="916376"/>
          </a:xfrm>
          <a:prstGeom prst="rect">
            <a:avLst/>
          </a:prstGeom>
          <a:noFill/>
          <a:ln>
            <a:noFill/>
          </a:ln>
        </p:spPr>
      </p:pic>
      <p:sp>
        <p:nvSpPr>
          <p:cNvPr id="14" name="object 5">
            <a:extLst>
              <a:ext uri="{FF2B5EF4-FFF2-40B4-BE49-F238E27FC236}">
                <a16:creationId xmlns:a16="http://schemas.microsoft.com/office/drawing/2014/main" id="{2AB62D4F-543C-8D4B-9B8C-AE364A242899}"/>
              </a:ext>
            </a:extLst>
          </p:cNvPr>
          <p:cNvSpPr txBox="1">
            <a:spLocks/>
          </p:cNvSpPr>
          <p:nvPr/>
        </p:nvSpPr>
        <p:spPr>
          <a:xfrm>
            <a:off x="3972595" y="6505519"/>
            <a:ext cx="4249420" cy="273684"/>
          </a:xfrm>
          <a:prstGeom prst="rect">
            <a:avLst/>
          </a:prstGeom>
        </p:spPr>
        <p:txBody>
          <a:bodyPr vert="horz" wrap="square" lIns="0" tIns="0" rIns="0" bIns="0" rtlCol="0">
            <a:spAutoFit/>
          </a:bodyPr>
          <a:lstStyle>
            <a:defPPr>
              <a:defRPr lang="en-US"/>
            </a:defPPr>
            <a:lvl1pPr marL="0" algn="l" defTabSz="914400" rtl="0" eaLnBrk="1" latinLnBrk="0" hangingPunct="1">
              <a:defRPr sz="160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20"/>
              </a:spcBef>
            </a:pPr>
            <a:r>
              <a:rPr lang="en-US" spc="-65"/>
              <a:t>IN</a:t>
            </a:r>
            <a:r>
              <a:rPr lang="en-US" spc="-150"/>
              <a:t>D</a:t>
            </a:r>
            <a:r>
              <a:rPr lang="en-US" spc="-70"/>
              <a:t>I</a:t>
            </a:r>
            <a:r>
              <a:rPr lang="en-US" spc="-175"/>
              <a:t>G</a:t>
            </a:r>
            <a:r>
              <a:rPr lang="en-US" spc="-300"/>
              <a:t>E</a:t>
            </a:r>
            <a:r>
              <a:rPr lang="en-US" spc="-110"/>
              <a:t>N</a:t>
            </a:r>
            <a:r>
              <a:rPr lang="en-US" spc="-160"/>
              <a:t>O</a:t>
            </a:r>
            <a:r>
              <a:rPr lang="en-US" spc="-110"/>
              <a:t>U</a:t>
            </a:r>
            <a:r>
              <a:rPr lang="en-US" spc="-315"/>
              <a:t>S</a:t>
            </a:r>
            <a:r>
              <a:rPr lang="en-US" spc="-80"/>
              <a:t> </a:t>
            </a:r>
            <a:r>
              <a:rPr lang="en-US" spc="-254"/>
              <a:t>F</a:t>
            </a:r>
            <a:r>
              <a:rPr lang="en-US" spc="-160"/>
              <a:t>OO</a:t>
            </a:r>
            <a:r>
              <a:rPr lang="en-US" spc="-150"/>
              <a:t>D</a:t>
            </a:r>
            <a:r>
              <a:rPr lang="en-US" spc="-80"/>
              <a:t> </a:t>
            </a:r>
            <a:r>
              <a:rPr lang="en-US" spc="-185"/>
              <a:t>A</a:t>
            </a:r>
            <a:r>
              <a:rPr lang="en-US" spc="-110"/>
              <a:t>N</a:t>
            </a:r>
            <a:r>
              <a:rPr lang="en-US" spc="-150"/>
              <a:t>D</a:t>
            </a:r>
            <a:r>
              <a:rPr lang="en-US" spc="-80"/>
              <a:t> </a:t>
            </a:r>
            <a:r>
              <a:rPr lang="en-US" spc="-204"/>
              <a:t>A</a:t>
            </a:r>
            <a:r>
              <a:rPr lang="en-US" spc="-220"/>
              <a:t>G</a:t>
            </a:r>
            <a:r>
              <a:rPr lang="en-US" spc="-260"/>
              <a:t>R</a:t>
            </a:r>
            <a:r>
              <a:rPr lang="en-US" spc="-100"/>
              <a:t>I</a:t>
            </a:r>
            <a:r>
              <a:rPr lang="en-US" spc="-240"/>
              <a:t>C</a:t>
            </a:r>
            <a:r>
              <a:rPr lang="en-US" spc="-110"/>
              <a:t>U</a:t>
            </a:r>
            <a:r>
              <a:rPr lang="en-US" spc="-425"/>
              <a:t>L</a:t>
            </a:r>
            <a:r>
              <a:rPr lang="en-US" spc="-195"/>
              <a:t>T</a:t>
            </a:r>
            <a:r>
              <a:rPr lang="en-US" spc="-110"/>
              <a:t>U</a:t>
            </a:r>
            <a:r>
              <a:rPr lang="en-US" spc="-260"/>
              <a:t>R</a:t>
            </a:r>
            <a:r>
              <a:rPr lang="en-US" spc="-290"/>
              <a:t>E</a:t>
            </a:r>
            <a:r>
              <a:rPr lang="en-US" spc="-90"/>
              <a:t> </a:t>
            </a:r>
            <a:r>
              <a:rPr lang="en-US" spc="-65"/>
              <a:t>IN</a:t>
            </a:r>
            <a:r>
              <a:rPr lang="en-US" spc="-110"/>
              <a:t>IT</a:t>
            </a:r>
            <a:r>
              <a:rPr lang="en-US" spc="-25"/>
              <a:t>I</a:t>
            </a:r>
            <a:r>
              <a:rPr lang="en-US" spc="-310"/>
              <a:t>A</a:t>
            </a:r>
            <a:r>
              <a:rPr lang="en-US" spc="-195"/>
              <a:t>T</a:t>
            </a:r>
            <a:r>
              <a:rPr lang="en-US" spc="-50"/>
              <a:t>I</a:t>
            </a:r>
            <a:r>
              <a:rPr lang="en-US" spc="-100"/>
              <a:t>V</a:t>
            </a:r>
            <a:r>
              <a:rPr lang="en-US" spc="-290"/>
              <a:t>E</a:t>
            </a:r>
            <a:endParaRPr lang="en-US" spc="-290" dirty="0"/>
          </a:p>
        </p:txBody>
      </p:sp>
    </p:spTree>
    <p:extLst>
      <p:ext uri="{BB962C8B-B14F-4D97-AF65-F5344CB8AC3E}">
        <p14:creationId xmlns:p14="http://schemas.microsoft.com/office/powerpoint/2010/main" val="2126917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64443" y="548132"/>
            <a:ext cx="6355715" cy="756920"/>
          </a:xfrm>
          <a:prstGeom prst="rect">
            <a:avLst/>
          </a:prstGeom>
        </p:spPr>
        <p:txBody>
          <a:bodyPr vert="horz" wrap="square" lIns="0" tIns="12700" rIns="0" bIns="0" rtlCol="0">
            <a:spAutoFit/>
          </a:bodyPr>
          <a:lstStyle/>
          <a:p>
            <a:pPr marL="12700">
              <a:lnSpc>
                <a:spcPct val="100000"/>
              </a:lnSpc>
              <a:spcBef>
                <a:spcPts val="100"/>
              </a:spcBef>
            </a:pPr>
            <a:r>
              <a:rPr sz="4800" b="1" i="0" spc="-785" dirty="0">
                <a:solidFill>
                  <a:srgbClr val="000000"/>
                </a:solidFill>
                <a:latin typeface="Arial"/>
                <a:cs typeface="Arial"/>
              </a:rPr>
              <a:t>US</a:t>
            </a:r>
            <a:r>
              <a:rPr sz="4800" b="1" i="0" spc="-710" dirty="0">
                <a:solidFill>
                  <a:srgbClr val="000000"/>
                </a:solidFill>
                <a:latin typeface="Arial"/>
                <a:cs typeface="Arial"/>
              </a:rPr>
              <a:t>D</a:t>
            </a:r>
            <a:r>
              <a:rPr sz="4800" b="1" i="0" spc="-560" dirty="0">
                <a:solidFill>
                  <a:srgbClr val="000000"/>
                </a:solidFill>
                <a:latin typeface="Arial"/>
                <a:cs typeface="Arial"/>
              </a:rPr>
              <a:t>A</a:t>
            </a:r>
            <a:r>
              <a:rPr sz="4800" b="1" i="0" spc="-545" dirty="0">
                <a:solidFill>
                  <a:srgbClr val="000000"/>
                </a:solidFill>
                <a:latin typeface="Arial"/>
                <a:cs typeface="Arial"/>
              </a:rPr>
              <a:t> </a:t>
            </a:r>
            <a:r>
              <a:rPr sz="4800" b="1" i="0" spc="-1019" dirty="0">
                <a:solidFill>
                  <a:srgbClr val="000000"/>
                </a:solidFill>
                <a:latin typeface="Arial"/>
                <a:cs typeface="Arial"/>
              </a:rPr>
              <a:t>F</a:t>
            </a:r>
            <a:r>
              <a:rPr sz="4800" b="1" i="0" spc="-425" dirty="0">
                <a:solidFill>
                  <a:srgbClr val="000000"/>
                </a:solidFill>
                <a:latin typeface="Arial"/>
                <a:cs typeface="Arial"/>
              </a:rPr>
              <a:t>a</a:t>
            </a:r>
            <a:r>
              <a:rPr sz="4800" b="1" i="0" spc="-340" dirty="0">
                <a:solidFill>
                  <a:srgbClr val="000000"/>
                </a:solidFill>
                <a:latin typeface="Arial"/>
                <a:cs typeface="Arial"/>
              </a:rPr>
              <a:t>r</a:t>
            </a:r>
            <a:r>
              <a:rPr sz="4800" b="1" i="0" spc="-365" dirty="0">
                <a:solidFill>
                  <a:srgbClr val="000000"/>
                </a:solidFill>
                <a:latin typeface="Arial"/>
                <a:cs typeface="Arial"/>
              </a:rPr>
              <a:t>m</a:t>
            </a:r>
            <a:r>
              <a:rPr sz="4800" b="1" i="0" spc="-550" dirty="0">
                <a:solidFill>
                  <a:srgbClr val="000000"/>
                </a:solidFill>
                <a:latin typeface="Arial"/>
                <a:cs typeface="Arial"/>
              </a:rPr>
              <a:t> </a:t>
            </a:r>
            <a:r>
              <a:rPr sz="4800" b="1" i="0" spc="-745" dirty="0">
                <a:solidFill>
                  <a:srgbClr val="000000"/>
                </a:solidFill>
                <a:latin typeface="Arial"/>
                <a:cs typeface="Arial"/>
              </a:rPr>
              <a:t>Se</a:t>
            </a:r>
            <a:r>
              <a:rPr sz="4800" b="1" i="0" spc="-270" dirty="0">
                <a:solidFill>
                  <a:srgbClr val="000000"/>
                </a:solidFill>
                <a:latin typeface="Arial"/>
                <a:cs typeface="Arial"/>
              </a:rPr>
              <a:t>r</a:t>
            </a:r>
            <a:r>
              <a:rPr sz="4800" b="1" i="0" spc="-520" dirty="0">
                <a:solidFill>
                  <a:srgbClr val="000000"/>
                </a:solidFill>
                <a:latin typeface="Arial"/>
                <a:cs typeface="Arial"/>
              </a:rPr>
              <a:t>v</a:t>
            </a:r>
            <a:r>
              <a:rPr sz="4800" b="1" i="0" spc="-345" dirty="0">
                <a:solidFill>
                  <a:srgbClr val="000000"/>
                </a:solidFill>
                <a:latin typeface="Arial"/>
                <a:cs typeface="Arial"/>
              </a:rPr>
              <a:t>i</a:t>
            </a:r>
            <a:r>
              <a:rPr sz="4800" b="1" i="0" spc="-810" dirty="0">
                <a:solidFill>
                  <a:srgbClr val="000000"/>
                </a:solidFill>
                <a:latin typeface="Arial"/>
                <a:cs typeface="Arial"/>
              </a:rPr>
              <a:t>c</a:t>
            </a:r>
            <a:r>
              <a:rPr sz="4800" b="1" i="0" spc="-254" dirty="0">
                <a:solidFill>
                  <a:srgbClr val="000000"/>
                </a:solidFill>
                <a:latin typeface="Arial"/>
                <a:cs typeface="Arial"/>
              </a:rPr>
              <a:t>e</a:t>
            </a:r>
            <a:r>
              <a:rPr sz="4800" b="1" i="0" spc="-550" dirty="0">
                <a:solidFill>
                  <a:srgbClr val="000000"/>
                </a:solidFill>
                <a:latin typeface="Arial"/>
                <a:cs typeface="Arial"/>
              </a:rPr>
              <a:t> </a:t>
            </a:r>
            <a:r>
              <a:rPr sz="4800" b="1" i="0" spc="-810" dirty="0">
                <a:solidFill>
                  <a:srgbClr val="000000"/>
                </a:solidFill>
                <a:latin typeface="Arial"/>
                <a:cs typeface="Arial"/>
              </a:rPr>
              <a:t>A</a:t>
            </a:r>
            <a:r>
              <a:rPr sz="4800" b="1" i="0" spc="-760" dirty="0">
                <a:solidFill>
                  <a:srgbClr val="000000"/>
                </a:solidFill>
                <a:latin typeface="Arial"/>
                <a:cs typeface="Arial"/>
              </a:rPr>
              <a:t>g</a:t>
            </a:r>
            <a:r>
              <a:rPr sz="4800" b="1" i="0" spc="-409" dirty="0">
                <a:solidFill>
                  <a:srgbClr val="000000"/>
                </a:solidFill>
                <a:latin typeface="Arial"/>
                <a:cs typeface="Arial"/>
              </a:rPr>
              <a:t>e</a:t>
            </a:r>
            <a:r>
              <a:rPr sz="4800" b="1" i="0" spc="-509" dirty="0">
                <a:solidFill>
                  <a:srgbClr val="000000"/>
                </a:solidFill>
                <a:latin typeface="Arial"/>
                <a:cs typeface="Arial"/>
              </a:rPr>
              <a:t>n</a:t>
            </a:r>
            <a:r>
              <a:rPr sz="4800" b="1" i="0" spc="-810" dirty="0">
                <a:solidFill>
                  <a:srgbClr val="000000"/>
                </a:solidFill>
                <a:latin typeface="Arial"/>
                <a:cs typeface="Arial"/>
              </a:rPr>
              <a:t>c</a:t>
            </a:r>
            <a:r>
              <a:rPr sz="4800" b="1" i="0" spc="-400" dirty="0">
                <a:solidFill>
                  <a:srgbClr val="000000"/>
                </a:solidFill>
                <a:latin typeface="Arial"/>
                <a:cs typeface="Arial"/>
              </a:rPr>
              <a:t>y</a:t>
            </a:r>
            <a:endParaRPr sz="4800" b="1" dirty="0">
              <a:latin typeface="Arial"/>
              <a:cs typeface="Arial"/>
            </a:endParaRPr>
          </a:p>
        </p:txBody>
      </p:sp>
      <p:sp>
        <p:nvSpPr>
          <p:cNvPr id="4" name="object 4"/>
          <p:cNvSpPr txBox="1">
            <a:spLocks noGrp="1"/>
          </p:cNvSpPr>
          <p:nvPr>
            <p:ph type="ftr" sz="quarter" idx="5"/>
          </p:nvPr>
        </p:nvSpPr>
        <p:spPr>
          <a:xfrm>
            <a:off x="3972595" y="6505519"/>
            <a:ext cx="4249420" cy="273684"/>
          </a:xfrm>
          <a:prstGeom prst="rect">
            <a:avLst/>
          </a:prstGeom>
        </p:spPr>
        <p:txBody>
          <a:bodyPr vert="horz" wrap="square" lIns="0" tIns="0" rIns="0" bIns="0" rtlCol="0">
            <a:spAutoFit/>
          </a:bodyPr>
          <a:lstStyle>
            <a:defPPr>
              <a:defRPr lang="en-US"/>
            </a:defPPr>
            <a:lvl1pPr marL="0" algn="l" defTabSz="914400" rtl="0" eaLnBrk="1" latinLnBrk="0" hangingPunct="1">
              <a:defRPr sz="160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20"/>
              </a:spcBef>
            </a:pPr>
            <a:r>
              <a:rPr lang="en-US" spc="-65"/>
              <a:t>IN</a:t>
            </a:r>
            <a:r>
              <a:rPr lang="en-US" spc="-150"/>
              <a:t>D</a:t>
            </a:r>
            <a:r>
              <a:rPr lang="en-US" spc="-70"/>
              <a:t>I</a:t>
            </a:r>
            <a:r>
              <a:rPr lang="en-US" spc="-175"/>
              <a:t>G</a:t>
            </a:r>
            <a:r>
              <a:rPr lang="en-US" spc="-300"/>
              <a:t>E</a:t>
            </a:r>
            <a:r>
              <a:rPr lang="en-US" spc="-110"/>
              <a:t>N</a:t>
            </a:r>
            <a:r>
              <a:rPr lang="en-US" spc="-160"/>
              <a:t>O</a:t>
            </a:r>
            <a:r>
              <a:rPr lang="en-US" spc="-110"/>
              <a:t>U</a:t>
            </a:r>
            <a:r>
              <a:rPr lang="en-US" spc="-315"/>
              <a:t>S</a:t>
            </a:r>
            <a:r>
              <a:rPr lang="en-US" spc="-80"/>
              <a:t> </a:t>
            </a:r>
            <a:r>
              <a:rPr lang="en-US" spc="-254"/>
              <a:t>F</a:t>
            </a:r>
            <a:r>
              <a:rPr lang="en-US" spc="-160"/>
              <a:t>OO</a:t>
            </a:r>
            <a:r>
              <a:rPr lang="en-US" spc="-150"/>
              <a:t>D</a:t>
            </a:r>
            <a:r>
              <a:rPr lang="en-US" spc="-80"/>
              <a:t> </a:t>
            </a:r>
            <a:r>
              <a:rPr lang="en-US" spc="-185"/>
              <a:t>A</a:t>
            </a:r>
            <a:r>
              <a:rPr lang="en-US" spc="-110"/>
              <a:t>N</a:t>
            </a:r>
            <a:r>
              <a:rPr lang="en-US" spc="-150"/>
              <a:t>D</a:t>
            </a:r>
            <a:r>
              <a:rPr lang="en-US" spc="-80"/>
              <a:t> </a:t>
            </a:r>
            <a:r>
              <a:rPr lang="en-US" spc="-204"/>
              <a:t>A</a:t>
            </a:r>
            <a:r>
              <a:rPr lang="en-US" spc="-220"/>
              <a:t>G</a:t>
            </a:r>
            <a:r>
              <a:rPr lang="en-US" spc="-260"/>
              <a:t>R</a:t>
            </a:r>
            <a:r>
              <a:rPr lang="en-US" spc="-100"/>
              <a:t>I</a:t>
            </a:r>
            <a:r>
              <a:rPr lang="en-US" spc="-240"/>
              <a:t>C</a:t>
            </a:r>
            <a:r>
              <a:rPr lang="en-US" spc="-110"/>
              <a:t>U</a:t>
            </a:r>
            <a:r>
              <a:rPr lang="en-US" spc="-425"/>
              <a:t>L</a:t>
            </a:r>
            <a:r>
              <a:rPr lang="en-US" spc="-195"/>
              <a:t>T</a:t>
            </a:r>
            <a:r>
              <a:rPr lang="en-US" spc="-110"/>
              <a:t>U</a:t>
            </a:r>
            <a:r>
              <a:rPr lang="en-US" spc="-260"/>
              <a:t>R</a:t>
            </a:r>
            <a:r>
              <a:rPr lang="en-US" spc="-290"/>
              <a:t>E</a:t>
            </a:r>
            <a:r>
              <a:rPr lang="en-US" spc="-90"/>
              <a:t> </a:t>
            </a:r>
            <a:r>
              <a:rPr lang="en-US" spc="-65"/>
              <a:t>IN</a:t>
            </a:r>
            <a:r>
              <a:rPr lang="en-US" spc="-110"/>
              <a:t>IT</a:t>
            </a:r>
            <a:r>
              <a:rPr lang="en-US" spc="-25"/>
              <a:t>I</a:t>
            </a:r>
            <a:r>
              <a:rPr lang="en-US" spc="-310"/>
              <a:t>A</a:t>
            </a:r>
            <a:r>
              <a:rPr lang="en-US" spc="-195"/>
              <a:t>T</a:t>
            </a:r>
            <a:r>
              <a:rPr lang="en-US" spc="-50"/>
              <a:t>I</a:t>
            </a:r>
            <a:r>
              <a:rPr lang="en-US" spc="-100"/>
              <a:t>V</a:t>
            </a:r>
            <a:r>
              <a:rPr lang="en-US" spc="-290"/>
              <a:t>E</a:t>
            </a:r>
            <a:endParaRPr spc="-290" dirty="0"/>
          </a:p>
        </p:txBody>
      </p:sp>
      <p:sp>
        <p:nvSpPr>
          <p:cNvPr id="5" name="TextBox 4">
            <a:extLst>
              <a:ext uri="{FF2B5EF4-FFF2-40B4-BE49-F238E27FC236}">
                <a16:creationId xmlns:a16="http://schemas.microsoft.com/office/drawing/2014/main" id="{642D6A49-82D4-774E-A892-C4F4F25431D9}"/>
              </a:ext>
            </a:extLst>
          </p:cNvPr>
          <p:cNvSpPr txBox="1"/>
          <p:nvPr/>
        </p:nvSpPr>
        <p:spPr>
          <a:xfrm>
            <a:off x="1366345" y="1785553"/>
            <a:ext cx="9459310" cy="4524315"/>
          </a:xfrm>
          <a:prstGeom prst="rect">
            <a:avLst/>
          </a:prstGeom>
          <a:noFill/>
        </p:spPr>
        <p:txBody>
          <a:bodyPr wrap="square" rtlCol="0">
            <a:spAutoFit/>
          </a:bodyPr>
          <a:lstStyle/>
          <a:p>
            <a:pPr marL="342900" indent="-342900">
              <a:buFont typeface="+mj-lt"/>
              <a:buAutoNum type="arabicPeriod"/>
            </a:pPr>
            <a:r>
              <a:rPr lang="en-US" dirty="0">
                <a:latin typeface="Arial" panose="020B0604020202020204" pitchFamily="34" charset="0"/>
                <a:cs typeface="Arial" panose="020B0604020202020204" pitchFamily="34" charset="0"/>
              </a:rPr>
              <a:t>Must not have Federal or State conviction(s) for planting, cultivating, growing, producing, harvesting, storing, trafficking, or possession of controlled substances.</a:t>
            </a:r>
          </a:p>
          <a:p>
            <a:pPr marL="342900" indent="-342900">
              <a:buFont typeface="+mj-lt"/>
              <a:buAutoNum type="arabicPeriod"/>
            </a:pPr>
            <a:r>
              <a:rPr lang="en-US" dirty="0">
                <a:latin typeface="Arial" panose="020B0604020202020204" pitchFamily="34" charset="0"/>
                <a:cs typeface="Arial" panose="020B0604020202020204" pitchFamily="34" charset="0"/>
              </a:rPr>
              <a:t>Have the legal ability to accept responsibility for the loan obligation.</a:t>
            </a:r>
          </a:p>
          <a:p>
            <a:pPr marL="342900" indent="-342900">
              <a:buFont typeface="+mj-lt"/>
              <a:buAutoNum type="arabicPeriod"/>
            </a:pPr>
            <a:r>
              <a:rPr lang="en-US" dirty="0">
                <a:latin typeface="Arial" panose="020B0604020202020204" pitchFamily="34" charset="0"/>
                <a:cs typeface="Arial" panose="020B0604020202020204" pitchFamily="34" charset="0"/>
              </a:rPr>
              <a:t>Have an acceptable credit history</a:t>
            </a:r>
          </a:p>
          <a:p>
            <a:pPr marL="342900" indent="-342900">
              <a:buFont typeface="+mj-lt"/>
              <a:buAutoNum type="arabicPeriod"/>
            </a:pPr>
            <a:r>
              <a:rPr lang="en-US" dirty="0">
                <a:latin typeface="Arial" panose="020B0604020202020204" pitchFamily="34" charset="0"/>
                <a:cs typeface="Arial" panose="020B0604020202020204" pitchFamily="34" charset="0"/>
              </a:rPr>
              <a:t>Be a U.S. citizen, non-citizen national or legal resident if the U.S., including Puerto Rico, the U.S. Virgin Islands, Guam, American Samoa, and certain former Pacific Trust Territories.</a:t>
            </a:r>
          </a:p>
          <a:p>
            <a:pPr marL="342900" indent="-342900">
              <a:buFont typeface="+mj-lt"/>
              <a:buAutoNum type="arabicPeriod"/>
            </a:pPr>
            <a:r>
              <a:rPr lang="en-US" dirty="0">
                <a:latin typeface="Arial" panose="020B0604020202020204" pitchFamily="34" charset="0"/>
                <a:cs typeface="Arial" panose="020B0604020202020204" pitchFamily="34" charset="0"/>
              </a:rPr>
              <a:t>Have not previous debt forgiveness by FSA, including a guarantee loan loss payment.</a:t>
            </a:r>
          </a:p>
          <a:p>
            <a:pPr marL="342900" indent="-342900">
              <a:buFont typeface="+mj-lt"/>
              <a:buAutoNum type="arabicPeriod"/>
            </a:pPr>
            <a:r>
              <a:rPr lang="en-US" dirty="0">
                <a:latin typeface="Arial" panose="020B0604020202020204" pitchFamily="34" charset="0"/>
                <a:cs typeface="Arial" panose="020B0604020202020204" pitchFamily="34" charset="0"/>
              </a:rPr>
              <a:t>Be unable to obtain sufficient credit elsewhere, with or without an FSA loan guarantee.</a:t>
            </a:r>
          </a:p>
          <a:p>
            <a:pPr marL="342900" indent="-342900">
              <a:buFont typeface="+mj-lt"/>
              <a:buAutoNum type="arabicPeriod"/>
            </a:pPr>
            <a:r>
              <a:rPr lang="en-US" dirty="0">
                <a:latin typeface="Arial" panose="020B0604020202020204" pitchFamily="34" charset="0"/>
                <a:cs typeface="Arial" panose="020B0604020202020204" pitchFamily="34" charset="0"/>
              </a:rPr>
              <a:t>Not be delinquent on any Federal debt, other than IRS tax debt, at the time of loan closing.</a:t>
            </a:r>
          </a:p>
          <a:p>
            <a:pPr marL="342900" indent="-342900">
              <a:buFont typeface="+mj-lt"/>
              <a:buAutoNum type="arabicPeriod"/>
            </a:pPr>
            <a:r>
              <a:rPr lang="en-US" dirty="0">
                <a:latin typeface="Arial" panose="020B0604020202020204" pitchFamily="34" charset="0"/>
                <a:cs typeface="Arial" panose="020B0604020202020204" pitchFamily="34" charset="0"/>
              </a:rPr>
              <a:t>Not be ineligible due to disqualification resulting from Federal Crop Insurance Violation.</a:t>
            </a:r>
          </a:p>
          <a:p>
            <a:pPr marL="342900" indent="-342900">
              <a:buFont typeface="+mj-lt"/>
              <a:buAutoNum type="arabicPeriod"/>
            </a:pPr>
            <a:r>
              <a:rPr lang="en-US" dirty="0">
                <a:latin typeface="Arial" panose="020B0604020202020204" pitchFamily="34" charset="0"/>
                <a:cs typeface="Arial" panose="020B0604020202020204" pitchFamily="34" charset="0"/>
              </a:rPr>
              <a:t>Be able to show sufficient farm managerial experience through education, on-the-job training and/or general farm experience to assure reasonable prospect of repayment ability.</a:t>
            </a:r>
          </a:p>
          <a:p>
            <a:pPr marL="342900" indent="-342900">
              <a:buFont typeface="+mj-lt"/>
              <a:buAutoNum type="arabicPeriod"/>
            </a:pPr>
            <a:r>
              <a:rPr lang="en-US" dirty="0">
                <a:latin typeface="Arial" panose="020B0604020202020204" pitchFamily="34" charset="0"/>
                <a:cs typeface="Arial" panose="020B0604020202020204" pitchFamily="34" charset="0"/>
              </a:rPr>
              <a:t>Must be the owner-operator of a family farm after loan closing. </a:t>
            </a:r>
          </a:p>
        </p:txBody>
      </p:sp>
      <p:sp>
        <p:nvSpPr>
          <p:cNvPr id="6" name="TextBox 5">
            <a:extLst>
              <a:ext uri="{FF2B5EF4-FFF2-40B4-BE49-F238E27FC236}">
                <a16:creationId xmlns:a16="http://schemas.microsoft.com/office/drawing/2014/main" id="{CDBC90CD-3BB6-9C40-868A-325D980B4508}"/>
              </a:ext>
            </a:extLst>
          </p:cNvPr>
          <p:cNvSpPr txBox="1"/>
          <p:nvPr/>
        </p:nvSpPr>
        <p:spPr>
          <a:xfrm>
            <a:off x="4965399" y="1429556"/>
            <a:ext cx="425475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Basic Loan Requirements:</a:t>
            </a:r>
          </a:p>
        </p:txBody>
      </p:sp>
    </p:spTree>
    <p:extLst>
      <p:ext uri="{BB962C8B-B14F-4D97-AF65-F5344CB8AC3E}">
        <p14:creationId xmlns:p14="http://schemas.microsoft.com/office/powerpoint/2010/main" val="1161326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47441" y="548132"/>
            <a:ext cx="4589780" cy="756920"/>
          </a:xfrm>
          <a:prstGeom prst="rect">
            <a:avLst/>
          </a:prstGeom>
        </p:spPr>
        <p:txBody>
          <a:bodyPr vert="horz" wrap="square" lIns="0" tIns="12700" rIns="0" bIns="0" rtlCol="0">
            <a:spAutoFit/>
          </a:bodyPr>
          <a:lstStyle/>
          <a:p>
            <a:pPr marL="12700">
              <a:lnSpc>
                <a:spcPct val="100000"/>
              </a:lnSpc>
              <a:spcBef>
                <a:spcPts val="100"/>
              </a:spcBef>
            </a:pPr>
            <a:r>
              <a:rPr sz="4800" b="1" i="0" spc="-825" dirty="0">
                <a:solidFill>
                  <a:srgbClr val="000000"/>
                </a:solidFill>
                <a:latin typeface="Arial"/>
                <a:cs typeface="Arial"/>
              </a:rPr>
              <a:t>F</a:t>
            </a:r>
            <a:r>
              <a:rPr sz="4800" b="1" i="0" spc="-645" dirty="0">
                <a:solidFill>
                  <a:srgbClr val="000000"/>
                </a:solidFill>
                <a:latin typeface="Arial"/>
                <a:cs typeface="Arial"/>
              </a:rPr>
              <a:t>a</a:t>
            </a:r>
            <a:r>
              <a:rPr sz="4800" b="1" i="0" spc="-310" dirty="0">
                <a:solidFill>
                  <a:srgbClr val="000000"/>
                </a:solidFill>
                <a:latin typeface="Arial"/>
                <a:cs typeface="Arial"/>
              </a:rPr>
              <a:t>r</a:t>
            </a:r>
            <a:r>
              <a:rPr sz="4800" b="1" i="0" spc="-365" dirty="0">
                <a:solidFill>
                  <a:srgbClr val="000000"/>
                </a:solidFill>
                <a:latin typeface="Arial"/>
                <a:cs typeface="Arial"/>
              </a:rPr>
              <a:t>m</a:t>
            </a:r>
            <a:r>
              <a:rPr sz="4800" b="1" i="0" spc="-555" dirty="0">
                <a:solidFill>
                  <a:srgbClr val="000000"/>
                </a:solidFill>
                <a:latin typeface="Arial"/>
                <a:cs typeface="Arial"/>
              </a:rPr>
              <a:t> </a:t>
            </a:r>
            <a:r>
              <a:rPr sz="4800" b="1" i="0" spc="-1085" dirty="0">
                <a:solidFill>
                  <a:srgbClr val="000000"/>
                </a:solidFill>
                <a:latin typeface="Arial"/>
                <a:cs typeface="Arial"/>
              </a:rPr>
              <a:t>C</a:t>
            </a:r>
            <a:r>
              <a:rPr sz="4800" b="1" i="0" spc="-365" dirty="0">
                <a:solidFill>
                  <a:srgbClr val="000000"/>
                </a:solidFill>
                <a:latin typeface="Arial"/>
                <a:cs typeface="Arial"/>
              </a:rPr>
              <a:t>r</a:t>
            </a:r>
            <a:r>
              <a:rPr sz="4800" b="1" i="0" spc="-409" dirty="0">
                <a:solidFill>
                  <a:srgbClr val="000000"/>
                </a:solidFill>
                <a:latin typeface="Arial"/>
                <a:cs typeface="Arial"/>
              </a:rPr>
              <a:t>e</a:t>
            </a:r>
            <a:r>
              <a:rPr sz="4800" b="1" i="0" spc="-515" dirty="0">
                <a:solidFill>
                  <a:srgbClr val="000000"/>
                </a:solidFill>
                <a:latin typeface="Arial"/>
                <a:cs typeface="Arial"/>
              </a:rPr>
              <a:t>d</a:t>
            </a:r>
            <a:r>
              <a:rPr sz="4800" b="1" i="0" spc="-310" dirty="0">
                <a:solidFill>
                  <a:srgbClr val="000000"/>
                </a:solidFill>
                <a:latin typeface="Arial"/>
                <a:cs typeface="Arial"/>
              </a:rPr>
              <a:t>i</a:t>
            </a:r>
            <a:r>
              <a:rPr sz="4800" b="1" i="0" spc="65" dirty="0">
                <a:solidFill>
                  <a:srgbClr val="000000"/>
                </a:solidFill>
                <a:latin typeface="Arial"/>
                <a:cs typeface="Arial"/>
              </a:rPr>
              <a:t>t</a:t>
            </a:r>
            <a:r>
              <a:rPr sz="4800" b="1" i="0" spc="-550" dirty="0">
                <a:solidFill>
                  <a:srgbClr val="000000"/>
                </a:solidFill>
                <a:latin typeface="Arial"/>
                <a:cs typeface="Arial"/>
              </a:rPr>
              <a:t> </a:t>
            </a:r>
            <a:r>
              <a:rPr sz="4800" b="1" i="0" spc="-1150" dirty="0">
                <a:solidFill>
                  <a:srgbClr val="000000"/>
                </a:solidFill>
                <a:latin typeface="Arial"/>
                <a:cs typeface="Arial"/>
              </a:rPr>
              <a:t>S</a:t>
            </a:r>
            <a:r>
              <a:rPr sz="4800" b="1" i="0" spc="-580" dirty="0">
                <a:solidFill>
                  <a:srgbClr val="000000"/>
                </a:solidFill>
                <a:latin typeface="Arial"/>
                <a:cs typeface="Arial"/>
              </a:rPr>
              <a:t>y</a:t>
            </a:r>
            <a:r>
              <a:rPr sz="4800" b="1" i="0" spc="-965" dirty="0">
                <a:solidFill>
                  <a:srgbClr val="000000"/>
                </a:solidFill>
                <a:latin typeface="Arial"/>
                <a:cs typeface="Arial"/>
              </a:rPr>
              <a:t>s</a:t>
            </a:r>
            <a:r>
              <a:rPr sz="4800" b="1" i="0" spc="-150" dirty="0">
                <a:solidFill>
                  <a:srgbClr val="000000"/>
                </a:solidFill>
                <a:latin typeface="Arial"/>
                <a:cs typeface="Arial"/>
              </a:rPr>
              <a:t>t</a:t>
            </a:r>
            <a:r>
              <a:rPr sz="4800" b="1" i="0" spc="-409" dirty="0">
                <a:solidFill>
                  <a:srgbClr val="000000"/>
                </a:solidFill>
                <a:latin typeface="Arial"/>
                <a:cs typeface="Arial"/>
              </a:rPr>
              <a:t>e</a:t>
            </a:r>
            <a:r>
              <a:rPr sz="4800" b="1" i="0" spc="-365" dirty="0">
                <a:solidFill>
                  <a:srgbClr val="000000"/>
                </a:solidFill>
                <a:latin typeface="Arial"/>
                <a:cs typeface="Arial"/>
              </a:rPr>
              <a:t>m</a:t>
            </a:r>
            <a:endParaRPr sz="4800" b="1" dirty="0">
              <a:latin typeface="Arial"/>
              <a:cs typeface="Arial"/>
            </a:endParaRPr>
          </a:p>
        </p:txBody>
      </p:sp>
      <p:sp>
        <p:nvSpPr>
          <p:cNvPr id="3" name="object 3"/>
          <p:cNvSpPr txBox="1"/>
          <p:nvPr/>
        </p:nvSpPr>
        <p:spPr>
          <a:xfrm>
            <a:off x="838205" y="1461515"/>
            <a:ext cx="6611620" cy="4280535"/>
          </a:xfrm>
          <a:prstGeom prst="rect">
            <a:avLst/>
          </a:prstGeom>
        </p:spPr>
        <p:txBody>
          <a:bodyPr vert="horz" wrap="square" lIns="0" tIns="68580" rIns="0" bIns="0" rtlCol="0">
            <a:spAutoFit/>
          </a:bodyPr>
          <a:lstStyle/>
          <a:p>
            <a:pPr marL="12700" marR="231775">
              <a:lnSpc>
                <a:spcPct val="81500"/>
              </a:lnSpc>
              <a:spcBef>
                <a:spcPts val="540"/>
              </a:spcBef>
            </a:pPr>
            <a:r>
              <a:rPr sz="2000" dirty="0">
                <a:solidFill>
                  <a:srgbClr val="9D2234"/>
                </a:solidFill>
                <a:latin typeface="Arial"/>
                <a:cs typeface="Arial"/>
              </a:rPr>
              <a:t>The </a:t>
            </a:r>
            <a:r>
              <a:rPr sz="2000" spc="-5" dirty="0">
                <a:solidFill>
                  <a:srgbClr val="9D2234"/>
                </a:solidFill>
                <a:latin typeface="Arial"/>
                <a:cs typeface="Arial"/>
              </a:rPr>
              <a:t>Farm Credit System </a:t>
            </a:r>
            <a:r>
              <a:rPr sz="2000" dirty="0">
                <a:solidFill>
                  <a:srgbClr val="9D2234"/>
                </a:solidFill>
                <a:latin typeface="Arial"/>
                <a:cs typeface="Arial"/>
              </a:rPr>
              <a:t>is a </a:t>
            </a:r>
            <a:r>
              <a:rPr sz="2000" spc="-5" dirty="0">
                <a:solidFill>
                  <a:srgbClr val="9D2234"/>
                </a:solidFill>
                <a:latin typeface="Arial"/>
                <a:cs typeface="Arial"/>
              </a:rPr>
              <a:t>network of 72 borrower- </a:t>
            </a:r>
            <a:r>
              <a:rPr sz="2000" dirty="0">
                <a:solidFill>
                  <a:srgbClr val="9D2234"/>
                </a:solidFill>
                <a:latin typeface="Arial"/>
                <a:cs typeface="Arial"/>
              </a:rPr>
              <a:t> </a:t>
            </a:r>
            <a:r>
              <a:rPr sz="2000" spc="-5" dirty="0">
                <a:solidFill>
                  <a:srgbClr val="9D2234"/>
                </a:solidFill>
                <a:latin typeface="Arial"/>
                <a:cs typeface="Arial"/>
              </a:rPr>
              <a:t>owned lending cooperatives structured as </a:t>
            </a:r>
            <a:r>
              <a:rPr sz="2000" dirty="0">
                <a:solidFill>
                  <a:srgbClr val="9D2234"/>
                </a:solidFill>
                <a:latin typeface="Arial"/>
                <a:cs typeface="Arial"/>
              </a:rPr>
              <a:t>a </a:t>
            </a:r>
            <a:r>
              <a:rPr sz="2000" spc="-10" dirty="0">
                <a:solidFill>
                  <a:srgbClr val="9D2234"/>
                </a:solidFill>
                <a:latin typeface="Arial"/>
                <a:cs typeface="Arial"/>
              </a:rPr>
              <a:t>Government </a:t>
            </a:r>
            <a:r>
              <a:rPr sz="2000" spc="-545" dirty="0">
                <a:solidFill>
                  <a:srgbClr val="9D2234"/>
                </a:solidFill>
                <a:latin typeface="Arial"/>
                <a:cs typeface="Arial"/>
              </a:rPr>
              <a:t> </a:t>
            </a:r>
            <a:r>
              <a:rPr sz="2000" spc="-5" dirty="0">
                <a:solidFill>
                  <a:srgbClr val="9D2234"/>
                </a:solidFill>
                <a:latin typeface="Arial"/>
                <a:cs typeface="Arial"/>
              </a:rPr>
              <a:t>Structured</a:t>
            </a:r>
            <a:r>
              <a:rPr sz="2000" spc="-15" dirty="0">
                <a:solidFill>
                  <a:srgbClr val="9D2234"/>
                </a:solidFill>
                <a:latin typeface="Arial"/>
                <a:cs typeface="Arial"/>
              </a:rPr>
              <a:t> </a:t>
            </a:r>
            <a:r>
              <a:rPr sz="2000" spc="-5" dirty="0">
                <a:solidFill>
                  <a:srgbClr val="9D2234"/>
                </a:solidFill>
                <a:latin typeface="Arial"/>
                <a:cs typeface="Arial"/>
              </a:rPr>
              <a:t>Enterprise</a:t>
            </a:r>
            <a:endParaRPr sz="2000" dirty="0">
              <a:latin typeface="Arial"/>
              <a:cs typeface="Arial"/>
            </a:endParaRPr>
          </a:p>
          <a:p>
            <a:pPr marL="812165" marR="96520" indent="-342900">
              <a:lnSpc>
                <a:spcPct val="82000"/>
              </a:lnSpc>
              <a:spcBef>
                <a:spcPts val="434"/>
              </a:spcBef>
              <a:buChar char="•"/>
              <a:tabLst>
                <a:tab pos="812165" algn="l"/>
                <a:tab pos="812800" algn="l"/>
              </a:tabLst>
            </a:pPr>
            <a:r>
              <a:rPr sz="2000" dirty="0">
                <a:solidFill>
                  <a:srgbClr val="9D2234"/>
                </a:solidFill>
                <a:latin typeface="Arial"/>
                <a:cs typeface="Arial"/>
              </a:rPr>
              <a:t>Not a </a:t>
            </a:r>
            <a:r>
              <a:rPr sz="2000" spc="-5" dirty="0">
                <a:solidFill>
                  <a:srgbClr val="9D2234"/>
                </a:solidFill>
                <a:latin typeface="Arial"/>
                <a:cs typeface="Arial"/>
              </a:rPr>
              <a:t>federal agency itself, operates </a:t>
            </a:r>
            <a:r>
              <a:rPr sz="2000" dirty="0">
                <a:solidFill>
                  <a:srgbClr val="9D2234"/>
                </a:solidFill>
                <a:latin typeface="Arial"/>
                <a:cs typeface="Arial"/>
              </a:rPr>
              <a:t>like a </a:t>
            </a:r>
            <a:r>
              <a:rPr sz="2000" spc="5" dirty="0">
                <a:solidFill>
                  <a:srgbClr val="9D2234"/>
                </a:solidFill>
                <a:latin typeface="Arial"/>
                <a:cs typeface="Arial"/>
              </a:rPr>
              <a:t> </a:t>
            </a:r>
            <a:r>
              <a:rPr sz="2000" spc="-5" dirty="0">
                <a:solidFill>
                  <a:srgbClr val="9D2234"/>
                </a:solidFill>
                <a:latin typeface="Arial"/>
                <a:cs typeface="Arial"/>
              </a:rPr>
              <a:t>customer-owned private entity </a:t>
            </a:r>
            <a:r>
              <a:rPr sz="2000" dirty="0">
                <a:solidFill>
                  <a:srgbClr val="9D2234"/>
                </a:solidFill>
                <a:latin typeface="Arial"/>
                <a:cs typeface="Arial"/>
              </a:rPr>
              <a:t>with </a:t>
            </a:r>
            <a:r>
              <a:rPr sz="2000" spc="-5" dirty="0">
                <a:solidFill>
                  <a:srgbClr val="9D2234"/>
                </a:solidFill>
                <a:latin typeface="Arial"/>
                <a:cs typeface="Arial"/>
              </a:rPr>
              <a:t>borrowers </a:t>
            </a:r>
            <a:r>
              <a:rPr sz="2000" dirty="0">
                <a:solidFill>
                  <a:srgbClr val="9D2234"/>
                </a:solidFill>
                <a:latin typeface="Arial"/>
                <a:cs typeface="Arial"/>
              </a:rPr>
              <a:t> </a:t>
            </a:r>
            <a:r>
              <a:rPr sz="2000" spc="-5" dirty="0">
                <a:solidFill>
                  <a:srgbClr val="9D2234"/>
                </a:solidFill>
                <a:latin typeface="Arial"/>
                <a:cs typeface="Arial"/>
              </a:rPr>
              <a:t>purchasing stock as part of their loan (not </a:t>
            </a:r>
            <a:r>
              <a:rPr sz="2000" dirty="0">
                <a:solidFill>
                  <a:srgbClr val="9D2234"/>
                </a:solidFill>
                <a:latin typeface="Arial"/>
                <a:cs typeface="Arial"/>
              </a:rPr>
              <a:t>a </a:t>
            </a:r>
            <a:r>
              <a:rPr sz="2000" spc="-5" dirty="0">
                <a:solidFill>
                  <a:srgbClr val="9D2234"/>
                </a:solidFill>
                <a:latin typeface="Arial"/>
                <a:cs typeface="Arial"/>
              </a:rPr>
              <a:t>bank </a:t>
            </a:r>
            <a:r>
              <a:rPr sz="2000" dirty="0">
                <a:solidFill>
                  <a:srgbClr val="9D2234"/>
                </a:solidFill>
                <a:latin typeface="Arial"/>
                <a:cs typeface="Arial"/>
              </a:rPr>
              <a:t>– </a:t>
            </a:r>
            <a:r>
              <a:rPr sz="2000" spc="-545" dirty="0">
                <a:solidFill>
                  <a:srgbClr val="9D2234"/>
                </a:solidFill>
                <a:latin typeface="Arial"/>
                <a:cs typeface="Arial"/>
              </a:rPr>
              <a:t> </a:t>
            </a:r>
            <a:r>
              <a:rPr sz="2000" spc="-5" dirty="0">
                <a:solidFill>
                  <a:srgbClr val="9D2234"/>
                </a:solidFill>
                <a:latin typeface="Arial"/>
                <a:cs typeface="Arial"/>
              </a:rPr>
              <a:t>does</a:t>
            </a:r>
            <a:r>
              <a:rPr sz="2000" spc="-15" dirty="0">
                <a:solidFill>
                  <a:srgbClr val="9D2234"/>
                </a:solidFill>
                <a:latin typeface="Arial"/>
                <a:cs typeface="Arial"/>
              </a:rPr>
              <a:t> </a:t>
            </a:r>
            <a:r>
              <a:rPr sz="2000" spc="-5" dirty="0">
                <a:solidFill>
                  <a:srgbClr val="9D2234"/>
                </a:solidFill>
                <a:latin typeface="Arial"/>
                <a:cs typeface="Arial"/>
              </a:rPr>
              <a:t>not</a:t>
            </a:r>
            <a:r>
              <a:rPr sz="2000" spc="-15" dirty="0">
                <a:solidFill>
                  <a:srgbClr val="9D2234"/>
                </a:solidFill>
                <a:latin typeface="Arial"/>
                <a:cs typeface="Arial"/>
              </a:rPr>
              <a:t> </a:t>
            </a:r>
            <a:r>
              <a:rPr sz="2000" spc="-5" dirty="0">
                <a:solidFill>
                  <a:srgbClr val="9D2234"/>
                </a:solidFill>
                <a:latin typeface="Arial"/>
                <a:cs typeface="Arial"/>
              </a:rPr>
              <a:t>take</a:t>
            </a:r>
            <a:r>
              <a:rPr sz="2000" spc="-15" dirty="0">
                <a:solidFill>
                  <a:srgbClr val="9D2234"/>
                </a:solidFill>
                <a:latin typeface="Arial"/>
                <a:cs typeface="Arial"/>
              </a:rPr>
              <a:t> </a:t>
            </a:r>
            <a:r>
              <a:rPr sz="2000" spc="-5" dirty="0">
                <a:solidFill>
                  <a:srgbClr val="9D2234"/>
                </a:solidFill>
                <a:latin typeface="Arial"/>
                <a:cs typeface="Arial"/>
              </a:rPr>
              <a:t>deposits!)</a:t>
            </a:r>
            <a:endParaRPr sz="2000" dirty="0">
              <a:latin typeface="Arial"/>
              <a:cs typeface="Arial"/>
            </a:endParaRPr>
          </a:p>
          <a:p>
            <a:pPr marL="812165" marR="22225" indent="-342900">
              <a:lnSpc>
                <a:spcPct val="81000"/>
              </a:lnSpc>
              <a:spcBef>
                <a:spcPts val="455"/>
              </a:spcBef>
              <a:buChar char="•"/>
              <a:tabLst>
                <a:tab pos="812165" algn="l"/>
                <a:tab pos="812800" algn="l"/>
              </a:tabLst>
            </a:pPr>
            <a:r>
              <a:rPr sz="2000" spc="-5" dirty="0">
                <a:solidFill>
                  <a:srgbClr val="9D2234"/>
                </a:solidFill>
                <a:latin typeface="Arial"/>
                <a:cs typeface="Arial"/>
              </a:rPr>
              <a:t>Established by federal charter and regulated </a:t>
            </a:r>
            <a:r>
              <a:rPr sz="2000" dirty="0">
                <a:solidFill>
                  <a:srgbClr val="9D2234"/>
                </a:solidFill>
                <a:latin typeface="Arial"/>
                <a:cs typeface="Arial"/>
              </a:rPr>
              <a:t> specifically</a:t>
            </a:r>
            <a:r>
              <a:rPr sz="2000" spc="-10" dirty="0">
                <a:solidFill>
                  <a:srgbClr val="9D2234"/>
                </a:solidFill>
                <a:latin typeface="Arial"/>
                <a:cs typeface="Arial"/>
              </a:rPr>
              <a:t> </a:t>
            </a:r>
            <a:r>
              <a:rPr sz="2000" spc="-5" dirty="0">
                <a:solidFill>
                  <a:srgbClr val="9D2234"/>
                </a:solidFill>
                <a:latin typeface="Arial"/>
                <a:cs typeface="Arial"/>
              </a:rPr>
              <a:t>by Farm</a:t>
            </a:r>
            <a:r>
              <a:rPr sz="2000" spc="-10" dirty="0">
                <a:solidFill>
                  <a:srgbClr val="9D2234"/>
                </a:solidFill>
                <a:latin typeface="Arial"/>
                <a:cs typeface="Arial"/>
              </a:rPr>
              <a:t> </a:t>
            </a:r>
            <a:r>
              <a:rPr sz="2000" spc="-5" dirty="0">
                <a:solidFill>
                  <a:srgbClr val="9D2234"/>
                </a:solidFill>
                <a:latin typeface="Arial"/>
                <a:cs typeface="Arial"/>
              </a:rPr>
              <a:t>Credit</a:t>
            </a:r>
            <a:r>
              <a:rPr sz="2000" spc="-125" dirty="0">
                <a:solidFill>
                  <a:srgbClr val="9D2234"/>
                </a:solidFill>
                <a:latin typeface="Arial"/>
                <a:cs typeface="Arial"/>
              </a:rPr>
              <a:t> </a:t>
            </a:r>
            <a:r>
              <a:rPr sz="2000" spc="-5" dirty="0">
                <a:solidFill>
                  <a:srgbClr val="9D2234"/>
                </a:solidFill>
                <a:latin typeface="Arial"/>
                <a:cs typeface="Arial"/>
              </a:rPr>
              <a:t>Administration,</a:t>
            </a:r>
            <a:r>
              <a:rPr sz="2000" spc="-10" dirty="0">
                <a:solidFill>
                  <a:srgbClr val="9D2234"/>
                </a:solidFill>
                <a:latin typeface="Arial"/>
                <a:cs typeface="Arial"/>
              </a:rPr>
              <a:t> </a:t>
            </a:r>
            <a:r>
              <a:rPr sz="2000" dirty="0">
                <a:solidFill>
                  <a:srgbClr val="9D2234"/>
                </a:solidFill>
                <a:latin typeface="Arial"/>
                <a:cs typeface="Arial"/>
              </a:rPr>
              <a:t>a</a:t>
            </a:r>
            <a:r>
              <a:rPr sz="2000" spc="-10" dirty="0">
                <a:solidFill>
                  <a:srgbClr val="9D2234"/>
                </a:solidFill>
                <a:latin typeface="Arial"/>
                <a:cs typeface="Arial"/>
              </a:rPr>
              <a:t> federal </a:t>
            </a:r>
            <a:r>
              <a:rPr sz="2000" spc="-540" dirty="0">
                <a:solidFill>
                  <a:srgbClr val="9D2234"/>
                </a:solidFill>
                <a:latin typeface="Arial"/>
                <a:cs typeface="Arial"/>
              </a:rPr>
              <a:t> </a:t>
            </a:r>
            <a:r>
              <a:rPr sz="2000" spc="-5" dirty="0">
                <a:solidFill>
                  <a:srgbClr val="9D2234"/>
                </a:solidFill>
                <a:latin typeface="Arial"/>
                <a:cs typeface="Arial"/>
              </a:rPr>
              <a:t>agency</a:t>
            </a:r>
            <a:endParaRPr sz="2000" dirty="0">
              <a:latin typeface="Arial"/>
              <a:cs typeface="Arial"/>
            </a:endParaRPr>
          </a:p>
          <a:p>
            <a:pPr marL="812800" marR="5080" indent="-343535">
              <a:lnSpc>
                <a:spcPct val="82000"/>
              </a:lnSpc>
              <a:spcBef>
                <a:spcPts val="430"/>
              </a:spcBef>
              <a:buChar char="•"/>
              <a:tabLst>
                <a:tab pos="812165" algn="l"/>
                <a:tab pos="812800" algn="l"/>
              </a:tabLst>
            </a:pPr>
            <a:r>
              <a:rPr sz="2000" spc="-5" dirty="0">
                <a:solidFill>
                  <a:srgbClr val="9D2234"/>
                </a:solidFill>
                <a:latin typeface="Arial"/>
                <a:cs typeface="Arial"/>
              </a:rPr>
              <a:t>Provides loans and related financial </a:t>
            </a:r>
            <a:r>
              <a:rPr sz="2000" dirty="0">
                <a:solidFill>
                  <a:srgbClr val="9D2234"/>
                </a:solidFill>
                <a:latin typeface="Arial"/>
                <a:cs typeface="Arial"/>
              </a:rPr>
              <a:t>services </a:t>
            </a:r>
            <a:r>
              <a:rPr sz="2000" spc="-5" dirty="0">
                <a:solidFill>
                  <a:srgbClr val="9D2234"/>
                </a:solidFill>
                <a:latin typeface="Arial"/>
                <a:cs typeface="Arial"/>
              </a:rPr>
              <a:t>to </a:t>
            </a:r>
            <a:r>
              <a:rPr sz="2000" dirty="0">
                <a:solidFill>
                  <a:srgbClr val="9D2234"/>
                </a:solidFill>
                <a:latin typeface="Arial"/>
                <a:cs typeface="Arial"/>
              </a:rPr>
              <a:t>U.S </a:t>
            </a:r>
            <a:r>
              <a:rPr sz="2000" spc="-545" dirty="0">
                <a:solidFill>
                  <a:srgbClr val="9D2234"/>
                </a:solidFill>
                <a:latin typeface="Arial"/>
                <a:cs typeface="Arial"/>
              </a:rPr>
              <a:t> </a:t>
            </a:r>
            <a:r>
              <a:rPr sz="2000" spc="-5" dirty="0">
                <a:solidFill>
                  <a:srgbClr val="9D2234"/>
                </a:solidFill>
                <a:latin typeface="Arial"/>
                <a:cs typeface="Arial"/>
              </a:rPr>
              <a:t>farmers and ranchers, farmer-owned cooperatives </a:t>
            </a:r>
            <a:r>
              <a:rPr sz="2000" dirty="0">
                <a:solidFill>
                  <a:srgbClr val="9D2234"/>
                </a:solidFill>
                <a:latin typeface="Arial"/>
                <a:cs typeface="Arial"/>
              </a:rPr>
              <a:t> </a:t>
            </a:r>
            <a:r>
              <a:rPr sz="2000" spc="-5" dirty="0">
                <a:solidFill>
                  <a:srgbClr val="9D2234"/>
                </a:solidFill>
                <a:latin typeface="Arial"/>
                <a:cs typeface="Arial"/>
              </a:rPr>
              <a:t>and other agribusinesses, rural homebuyers and </a:t>
            </a:r>
            <a:r>
              <a:rPr sz="2000" dirty="0">
                <a:solidFill>
                  <a:srgbClr val="9D2234"/>
                </a:solidFill>
                <a:latin typeface="Arial"/>
                <a:cs typeface="Arial"/>
              </a:rPr>
              <a:t> </a:t>
            </a:r>
            <a:r>
              <a:rPr sz="2000" spc="-5" dirty="0">
                <a:solidFill>
                  <a:srgbClr val="9D2234"/>
                </a:solidFill>
                <a:latin typeface="Arial"/>
                <a:cs typeface="Arial"/>
              </a:rPr>
              <a:t>rural infrastructure</a:t>
            </a:r>
            <a:r>
              <a:rPr sz="2000" dirty="0">
                <a:solidFill>
                  <a:srgbClr val="9D2234"/>
                </a:solidFill>
                <a:latin typeface="Arial"/>
                <a:cs typeface="Arial"/>
              </a:rPr>
              <a:t> </a:t>
            </a:r>
            <a:r>
              <a:rPr sz="2000" spc="-5" dirty="0">
                <a:solidFill>
                  <a:srgbClr val="9D2234"/>
                </a:solidFill>
                <a:latin typeface="Arial"/>
                <a:cs typeface="Arial"/>
              </a:rPr>
              <a:t>providers.</a:t>
            </a:r>
            <a:endParaRPr sz="2000" dirty="0">
              <a:latin typeface="Arial"/>
              <a:cs typeface="Arial"/>
            </a:endParaRPr>
          </a:p>
          <a:p>
            <a:pPr marL="813435" marR="501650" indent="-343535">
              <a:lnSpc>
                <a:spcPct val="79000"/>
              </a:lnSpc>
              <a:spcBef>
                <a:spcPts val="505"/>
              </a:spcBef>
              <a:buChar char="•"/>
              <a:tabLst>
                <a:tab pos="812800" algn="l"/>
                <a:tab pos="813435" algn="l"/>
              </a:tabLst>
            </a:pPr>
            <a:r>
              <a:rPr sz="2000" dirty="0">
                <a:solidFill>
                  <a:srgbClr val="9D2234"/>
                </a:solidFill>
                <a:latin typeface="Arial"/>
                <a:cs typeface="Arial"/>
              </a:rPr>
              <a:t>Raises </a:t>
            </a:r>
            <a:r>
              <a:rPr sz="2000" spc="-5" dirty="0">
                <a:solidFill>
                  <a:srgbClr val="9D2234"/>
                </a:solidFill>
                <a:latin typeface="Arial"/>
                <a:cs typeface="Arial"/>
              </a:rPr>
              <a:t>capital through </a:t>
            </a:r>
            <a:r>
              <a:rPr sz="2000" dirty="0">
                <a:solidFill>
                  <a:srgbClr val="9D2234"/>
                </a:solidFill>
                <a:latin typeface="Arial"/>
                <a:cs typeface="Arial"/>
              </a:rPr>
              <a:t>selling debt </a:t>
            </a:r>
            <a:r>
              <a:rPr sz="2000" spc="-5" dirty="0">
                <a:solidFill>
                  <a:srgbClr val="9D2234"/>
                </a:solidFill>
                <a:latin typeface="Arial"/>
                <a:cs typeface="Arial"/>
              </a:rPr>
              <a:t>securities, </a:t>
            </a:r>
            <a:r>
              <a:rPr sz="2000" dirty="0">
                <a:solidFill>
                  <a:srgbClr val="9D2234"/>
                </a:solidFill>
                <a:latin typeface="Arial"/>
                <a:cs typeface="Arial"/>
              </a:rPr>
              <a:t> </a:t>
            </a:r>
            <a:r>
              <a:rPr sz="2000" spc="-5" dirty="0">
                <a:solidFill>
                  <a:srgbClr val="9D2234"/>
                </a:solidFill>
                <a:latin typeface="Arial"/>
                <a:cs typeface="Arial"/>
              </a:rPr>
              <a:t>cooperative stock</a:t>
            </a:r>
            <a:r>
              <a:rPr sz="2000" dirty="0">
                <a:solidFill>
                  <a:srgbClr val="9D2234"/>
                </a:solidFill>
                <a:latin typeface="Arial"/>
                <a:cs typeface="Arial"/>
              </a:rPr>
              <a:t> and</a:t>
            </a:r>
            <a:r>
              <a:rPr sz="2000" spc="-5" dirty="0">
                <a:solidFill>
                  <a:srgbClr val="9D2234"/>
                </a:solidFill>
                <a:latin typeface="Arial"/>
                <a:cs typeface="Arial"/>
              </a:rPr>
              <a:t> retained borrower profits</a:t>
            </a:r>
            <a:endParaRPr sz="2000" dirty="0">
              <a:latin typeface="Arial"/>
              <a:cs typeface="Arial"/>
            </a:endParaRPr>
          </a:p>
        </p:txBody>
      </p:sp>
      <p:grpSp>
        <p:nvGrpSpPr>
          <p:cNvPr id="4" name="object 4"/>
          <p:cNvGrpSpPr/>
          <p:nvPr/>
        </p:nvGrpSpPr>
        <p:grpSpPr>
          <a:xfrm>
            <a:off x="8271459" y="1178604"/>
            <a:ext cx="3201670" cy="4140200"/>
            <a:chOff x="8271459" y="1178604"/>
            <a:chExt cx="3201670" cy="4140200"/>
          </a:xfrm>
        </p:grpSpPr>
        <p:pic>
          <p:nvPicPr>
            <p:cNvPr id="5" name="object 5"/>
            <p:cNvPicPr/>
            <p:nvPr/>
          </p:nvPicPr>
          <p:blipFill>
            <a:blip r:embed="rId2" cstate="print"/>
            <a:stretch>
              <a:fillRect/>
            </a:stretch>
          </p:blipFill>
          <p:spPr>
            <a:xfrm>
              <a:off x="8271459" y="1178604"/>
              <a:ext cx="2963529" cy="1811047"/>
            </a:xfrm>
            <a:prstGeom prst="rect">
              <a:avLst/>
            </a:prstGeom>
          </p:spPr>
        </p:pic>
        <p:pic>
          <p:nvPicPr>
            <p:cNvPr id="6" name="object 6"/>
            <p:cNvPicPr/>
            <p:nvPr/>
          </p:nvPicPr>
          <p:blipFill>
            <a:blip r:embed="rId3" cstate="print"/>
            <a:stretch>
              <a:fillRect/>
            </a:stretch>
          </p:blipFill>
          <p:spPr>
            <a:xfrm>
              <a:off x="8271459" y="2276248"/>
              <a:ext cx="3201136" cy="3042079"/>
            </a:xfrm>
            <a:prstGeom prst="rect">
              <a:avLst/>
            </a:prstGeom>
          </p:spPr>
        </p:pic>
      </p:grpSp>
      <p:sp>
        <p:nvSpPr>
          <p:cNvPr id="7" name="object 7"/>
          <p:cNvSpPr txBox="1">
            <a:spLocks noGrp="1"/>
          </p:cNvSpPr>
          <p:nvPr>
            <p:ph type="ftr" sz="quarter" idx="5"/>
          </p:nvPr>
        </p:nvSpPr>
        <p:spPr>
          <a:xfrm>
            <a:off x="3972595" y="6505519"/>
            <a:ext cx="4249420" cy="273684"/>
          </a:xfrm>
          <a:prstGeom prst="rect">
            <a:avLst/>
          </a:prstGeom>
        </p:spPr>
        <p:txBody>
          <a:bodyPr vert="horz" wrap="square" lIns="0" tIns="0" rIns="0" bIns="0" rtlCol="0">
            <a:spAutoFit/>
          </a:bodyPr>
          <a:lstStyle>
            <a:defPPr>
              <a:defRPr lang="en-US"/>
            </a:defPPr>
            <a:lvl1pPr marL="0" algn="l" defTabSz="914400" rtl="0" eaLnBrk="1" latinLnBrk="0" hangingPunct="1">
              <a:defRPr sz="160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20"/>
              </a:spcBef>
            </a:pPr>
            <a:r>
              <a:rPr lang="en-US" spc="-65"/>
              <a:t>IN</a:t>
            </a:r>
            <a:r>
              <a:rPr lang="en-US" spc="-150"/>
              <a:t>D</a:t>
            </a:r>
            <a:r>
              <a:rPr lang="en-US" spc="-70"/>
              <a:t>I</a:t>
            </a:r>
            <a:r>
              <a:rPr lang="en-US" spc="-175"/>
              <a:t>G</a:t>
            </a:r>
            <a:r>
              <a:rPr lang="en-US" spc="-300"/>
              <a:t>E</a:t>
            </a:r>
            <a:r>
              <a:rPr lang="en-US" spc="-110"/>
              <a:t>N</a:t>
            </a:r>
            <a:r>
              <a:rPr lang="en-US" spc="-160"/>
              <a:t>O</a:t>
            </a:r>
            <a:r>
              <a:rPr lang="en-US" spc="-110"/>
              <a:t>U</a:t>
            </a:r>
            <a:r>
              <a:rPr lang="en-US" spc="-315"/>
              <a:t>S</a:t>
            </a:r>
            <a:r>
              <a:rPr lang="en-US" spc="-80"/>
              <a:t> </a:t>
            </a:r>
            <a:r>
              <a:rPr lang="en-US" spc="-254"/>
              <a:t>F</a:t>
            </a:r>
            <a:r>
              <a:rPr lang="en-US" spc="-160"/>
              <a:t>OO</a:t>
            </a:r>
            <a:r>
              <a:rPr lang="en-US" spc="-150"/>
              <a:t>D</a:t>
            </a:r>
            <a:r>
              <a:rPr lang="en-US" spc="-80"/>
              <a:t> </a:t>
            </a:r>
            <a:r>
              <a:rPr lang="en-US" spc="-185"/>
              <a:t>A</a:t>
            </a:r>
            <a:r>
              <a:rPr lang="en-US" spc="-110"/>
              <a:t>N</a:t>
            </a:r>
            <a:r>
              <a:rPr lang="en-US" spc="-150"/>
              <a:t>D</a:t>
            </a:r>
            <a:r>
              <a:rPr lang="en-US" spc="-80"/>
              <a:t> </a:t>
            </a:r>
            <a:r>
              <a:rPr lang="en-US" spc="-204"/>
              <a:t>A</a:t>
            </a:r>
            <a:r>
              <a:rPr lang="en-US" spc="-220"/>
              <a:t>G</a:t>
            </a:r>
            <a:r>
              <a:rPr lang="en-US" spc="-260"/>
              <a:t>R</a:t>
            </a:r>
            <a:r>
              <a:rPr lang="en-US" spc="-100"/>
              <a:t>I</a:t>
            </a:r>
            <a:r>
              <a:rPr lang="en-US" spc="-240"/>
              <a:t>C</a:t>
            </a:r>
            <a:r>
              <a:rPr lang="en-US" spc="-110"/>
              <a:t>U</a:t>
            </a:r>
            <a:r>
              <a:rPr lang="en-US" spc="-425"/>
              <a:t>L</a:t>
            </a:r>
            <a:r>
              <a:rPr lang="en-US" spc="-195"/>
              <a:t>T</a:t>
            </a:r>
            <a:r>
              <a:rPr lang="en-US" spc="-110"/>
              <a:t>U</a:t>
            </a:r>
            <a:r>
              <a:rPr lang="en-US" spc="-260"/>
              <a:t>R</a:t>
            </a:r>
            <a:r>
              <a:rPr lang="en-US" spc="-290"/>
              <a:t>E</a:t>
            </a:r>
            <a:r>
              <a:rPr lang="en-US" spc="-90"/>
              <a:t> </a:t>
            </a:r>
            <a:r>
              <a:rPr lang="en-US" spc="-65"/>
              <a:t>IN</a:t>
            </a:r>
            <a:r>
              <a:rPr lang="en-US" spc="-110"/>
              <a:t>IT</a:t>
            </a:r>
            <a:r>
              <a:rPr lang="en-US" spc="-25"/>
              <a:t>I</a:t>
            </a:r>
            <a:r>
              <a:rPr lang="en-US" spc="-310"/>
              <a:t>A</a:t>
            </a:r>
            <a:r>
              <a:rPr lang="en-US" spc="-195"/>
              <a:t>T</a:t>
            </a:r>
            <a:r>
              <a:rPr lang="en-US" spc="-50"/>
              <a:t>I</a:t>
            </a:r>
            <a:r>
              <a:rPr lang="en-US" spc="-100"/>
              <a:t>V</a:t>
            </a:r>
            <a:r>
              <a:rPr lang="en-US" spc="-290"/>
              <a:t>E</a:t>
            </a:r>
            <a:endParaRPr spc="-290" dirty="0"/>
          </a:p>
        </p:txBody>
      </p:sp>
    </p:spTree>
    <p:extLst>
      <p:ext uri="{BB962C8B-B14F-4D97-AF65-F5344CB8AC3E}">
        <p14:creationId xmlns:p14="http://schemas.microsoft.com/office/powerpoint/2010/main" val="2481497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44861" y="234188"/>
            <a:ext cx="5645785" cy="1381760"/>
          </a:xfrm>
          <a:prstGeom prst="rect">
            <a:avLst/>
          </a:prstGeom>
        </p:spPr>
        <p:txBody>
          <a:bodyPr vert="horz" wrap="square" lIns="0" tIns="121920" rIns="0" bIns="0" rtlCol="0">
            <a:spAutoFit/>
          </a:bodyPr>
          <a:lstStyle/>
          <a:p>
            <a:pPr marL="600075" marR="5080" indent="-588010">
              <a:lnSpc>
                <a:spcPts val="4920"/>
              </a:lnSpc>
              <a:spcBef>
                <a:spcPts val="960"/>
              </a:spcBef>
            </a:pPr>
            <a:r>
              <a:rPr sz="4800" b="1" i="0" spc="-495" dirty="0">
                <a:solidFill>
                  <a:srgbClr val="000000"/>
                </a:solidFill>
                <a:latin typeface="Arial"/>
                <a:cs typeface="Arial"/>
              </a:rPr>
              <a:t>N</a:t>
            </a:r>
            <a:r>
              <a:rPr sz="4800" b="1" i="0" spc="-455" dirty="0">
                <a:solidFill>
                  <a:srgbClr val="000000"/>
                </a:solidFill>
                <a:latin typeface="Arial"/>
                <a:cs typeface="Arial"/>
              </a:rPr>
              <a:t>a</a:t>
            </a:r>
            <a:r>
              <a:rPr sz="4800" b="1" i="0" spc="-90" dirty="0">
                <a:solidFill>
                  <a:srgbClr val="000000"/>
                </a:solidFill>
                <a:latin typeface="Arial"/>
                <a:cs typeface="Arial"/>
              </a:rPr>
              <a:t>t</a:t>
            </a:r>
            <a:r>
              <a:rPr sz="4800" b="1" i="0" spc="-310" dirty="0">
                <a:solidFill>
                  <a:srgbClr val="000000"/>
                </a:solidFill>
                <a:latin typeface="Arial"/>
                <a:cs typeface="Arial"/>
              </a:rPr>
              <a:t>i</a:t>
            </a:r>
            <a:r>
              <a:rPr sz="4800" b="1" i="0" spc="-590" dirty="0">
                <a:solidFill>
                  <a:srgbClr val="000000"/>
                </a:solidFill>
                <a:latin typeface="Arial"/>
                <a:cs typeface="Arial"/>
              </a:rPr>
              <a:t>v</a:t>
            </a:r>
            <a:r>
              <a:rPr sz="4800" b="1" i="0" spc="-254" dirty="0">
                <a:solidFill>
                  <a:srgbClr val="000000"/>
                </a:solidFill>
                <a:latin typeface="Arial"/>
                <a:cs typeface="Arial"/>
              </a:rPr>
              <a:t>e</a:t>
            </a:r>
            <a:r>
              <a:rPr sz="4800" b="1" i="0" spc="-550" dirty="0">
                <a:solidFill>
                  <a:srgbClr val="000000"/>
                </a:solidFill>
                <a:latin typeface="Arial"/>
                <a:cs typeface="Arial"/>
              </a:rPr>
              <a:t> </a:t>
            </a:r>
            <a:r>
              <a:rPr sz="4800" b="1" i="0" spc="-894" dirty="0">
                <a:solidFill>
                  <a:srgbClr val="000000"/>
                </a:solidFill>
                <a:latin typeface="Arial"/>
                <a:cs typeface="Arial"/>
              </a:rPr>
              <a:t>CD</a:t>
            </a:r>
            <a:r>
              <a:rPr sz="4800" b="1" i="0" spc="-785" dirty="0">
                <a:solidFill>
                  <a:srgbClr val="000000"/>
                </a:solidFill>
                <a:latin typeface="Arial"/>
                <a:cs typeface="Arial"/>
              </a:rPr>
              <a:t>F</a:t>
            </a:r>
            <a:r>
              <a:rPr sz="4800" b="1" i="0" spc="-210" dirty="0">
                <a:solidFill>
                  <a:srgbClr val="000000"/>
                </a:solidFill>
                <a:latin typeface="Arial"/>
                <a:cs typeface="Arial"/>
              </a:rPr>
              <a:t>I</a:t>
            </a:r>
            <a:r>
              <a:rPr sz="4800" b="1" i="0" spc="-520" dirty="0">
                <a:solidFill>
                  <a:srgbClr val="000000"/>
                </a:solidFill>
                <a:latin typeface="Arial"/>
                <a:cs typeface="Arial"/>
              </a:rPr>
              <a:t>’</a:t>
            </a:r>
            <a:r>
              <a:rPr sz="4800" b="1" i="0" spc="-755" dirty="0">
                <a:solidFill>
                  <a:srgbClr val="000000"/>
                </a:solidFill>
                <a:latin typeface="Arial"/>
                <a:cs typeface="Arial"/>
              </a:rPr>
              <a:t>s</a:t>
            </a:r>
            <a:r>
              <a:rPr sz="4800" b="1" i="0" spc="-545" dirty="0">
                <a:solidFill>
                  <a:srgbClr val="000000"/>
                </a:solidFill>
                <a:latin typeface="Arial"/>
                <a:cs typeface="Arial"/>
              </a:rPr>
              <a:t> </a:t>
            </a:r>
            <a:r>
              <a:rPr sz="4800" b="1" i="0" spc="-445" dirty="0">
                <a:solidFill>
                  <a:srgbClr val="000000"/>
                </a:solidFill>
                <a:latin typeface="Arial"/>
                <a:cs typeface="Arial"/>
              </a:rPr>
              <a:t>a</a:t>
            </a:r>
            <a:r>
              <a:rPr sz="4800" b="1" i="0" spc="-509" dirty="0">
                <a:solidFill>
                  <a:srgbClr val="000000"/>
                </a:solidFill>
                <a:latin typeface="Arial"/>
                <a:cs typeface="Arial"/>
              </a:rPr>
              <a:t>n</a:t>
            </a:r>
            <a:r>
              <a:rPr sz="4800" b="1" i="0" spc="-360" dirty="0">
                <a:solidFill>
                  <a:srgbClr val="000000"/>
                </a:solidFill>
                <a:latin typeface="Arial"/>
                <a:cs typeface="Arial"/>
              </a:rPr>
              <a:t>d</a:t>
            </a:r>
            <a:r>
              <a:rPr sz="4800" b="1" i="0" spc="-555" dirty="0">
                <a:solidFill>
                  <a:srgbClr val="000000"/>
                </a:solidFill>
                <a:latin typeface="Arial"/>
                <a:cs typeface="Arial"/>
              </a:rPr>
              <a:t> </a:t>
            </a:r>
            <a:r>
              <a:rPr sz="4800" b="1" i="0" spc="-1085" dirty="0">
                <a:solidFill>
                  <a:srgbClr val="000000"/>
                </a:solidFill>
                <a:latin typeface="Arial"/>
                <a:cs typeface="Arial"/>
              </a:rPr>
              <a:t>C</a:t>
            </a:r>
            <a:r>
              <a:rPr sz="4800" b="1" i="0" spc="-375" dirty="0">
                <a:solidFill>
                  <a:srgbClr val="000000"/>
                </a:solidFill>
                <a:latin typeface="Arial"/>
                <a:cs typeface="Arial"/>
              </a:rPr>
              <a:t>r</a:t>
            </a:r>
            <a:r>
              <a:rPr sz="4800" b="1" i="0" spc="-400" dirty="0">
                <a:solidFill>
                  <a:srgbClr val="000000"/>
                </a:solidFill>
                <a:latin typeface="Arial"/>
                <a:cs typeface="Arial"/>
              </a:rPr>
              <a:t>e</a:t>
            </a:r>
            <a:r>
              <a:rPr sz="4800" b="1" i="0" spc="-515" dirty="0">
                <a:solidFill>
                  <a:srgbClr val="000000"/>
                </a:solidFill>
                <a:latin typeface="Arial"/>
                <a:cs typeface="Arial"/>
              </a:rPr>
              <a:t>d</a:t>
            </a:r>
            <a:r>
              <a:rPr sz="4800" b="1" i="0" spc="-315" dirty="0">
                <a:solidFill>
                  <a:srgbClr val="000000"/>
                </a:solidFill>
                <a:latin typeface="Arial"/>
                <a:cs typeface="Arial"/>
              </a:rPr>
              <a:t>i</a:t>
            </a:r>
            <a:r>
              <a:rPr sz="4800" b="1" i="0" spc="55" dirty="0">
                <a:solidFill>
                  <a:srgbClr val="000000"/>
                </a:solidFill>
                <a:latin typeface="Arial"/>
                <a:cs typeface="Arial"/>
              </a:rPr>
              <a:t>t  </a:t>
            </a:r>
            <a:r>
              <a:rPr sz="4800" b="1" i="0" spc="-360" dirty="0">
                <a:solidFill>
                  <a:srgbClr val="000000"/>
                </a:solidFill>
                <a:latin typeface="Arial"/>
                <a:cs typeface="Arial"/>
              </a:rPr>
              <a:t>Repair/Monitoring</a:t>
            </a:r>
            <a:endParaRPr sz="4800" b="1" dirty="0">
              <a:latin typeface="Arial"/>
              <a:cs typeface="Arial"/>
            </a:endParaRPr>
          </a:p>
        </p:txBody>
      </p:sp>
      <p:sp>
        <p:nvSpPr>
          <p:cNvPr id="4" name="object 4"/>
          <p:cNvSpPr txBox="1">
            <a:spLocks noGrp="1"/>
          </p:cNvSpPr>
          <p:nvPr>
            <p:ph type="ftr" sz="quarter" idx="5"/>
          </p:nvPr>
        </p:nvSpPr>
        <p:spPr>
          <a:xfrm>
            <a:off x="3972595" y="6505519"/>
            <a:ext cx="4249420" cy="273684"/>
          </a:xfrm>
          <a:prstGeom prst="rect">
            <a:avLst/>
          </a:prstGeom>
        </p:spPr>
        <p:txBody>
          <a:bodyPr vert="horz" wrap="square" lIns="0" tIns="0" rIns="0" bIns="0" rtlCol="0">
            <a:spAutoFit/>
          </a:bodyPr>
          <a:lstStyle>
            <a:defPPr>
              <a:defRPr lang="en-US"/>
            </a:defPPr>
            <a:lvl1pPr marL="0" algn="l" defTabSz="914400" rtl="0" eaLnBrk="1" latinLnBrk="0" hangingPunct="1">
              <a:defRPr sz="160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20"/>
              </a:spcBef>
            </a:pPr>
            <a:r>
              <a:rPr lang="en-US" spc="-65"/>
              <a:t>IN</a:t>
            </a:r>
            <a:r>
              <a:rPr lang="en-US" spc="-150"/>
              <a:t>D</a:t>
            </a:r>
            <a:r>
              <a:rPr lang="en-US" spc="-70"/>
              <a:t>I</a:t>
            </a:r>
            <a:r>
              <a:rPr lang="en-US" spc="-175"/>
              <a:t>G</a:t>
            </a:r>
            <a:r>
              <a:rPr lang="en-US" spc="-300"/>
              <a:t>E</a:t>
            </a:r>
            <a:r>
              <a:rPr lang="en-US" spc="-110"/>
              <a:t>N</a:t>
            </a:r>
            <a:r>
              <a:rPr lang="en-US" spc="-160"/>
              <a:t>O</a:t>
            </a:r>
            <a:r>
              <a:rPr lang="en-US" spc="-110"/>
              <a:t>U</a:t>
            </a:r>
            <a:r>
              <a:rPr lang="en-US" spc="-315"/>
              <a:t>S</a:t>
            </a:r>
            <a:r>
              <a:rPr lang="en-US" spc="-80"/>
              <a:t> </a:t>
            </a:r>
            <a:r>
              <a:rPr lang="en-US" spc="-254"/>
              <a:t>F</a:t>
            </a:r>
            <a:r>
              <a:rPr lang="en-US" spc="-160"/>
              <a:t>OO</a:t>
            </a:r>
            <a:r>
              <a:rPr lang="en-US" spc="-150"/>
              <a:t>D</a:t>
            </a:r>
            <a:r>
              <a:rPr lang="en-US" spc="-80"/>
              <a:t> </a:t>
            </a:r>
            <a:r>
              <a:rPr lang="en-US" spc="-185"/>
              <a:t>A</a:t>
            </a:r>
            <a:r>
              <a:rPr lang="en-US" spc="-110"/>
              <a:t>N</a:t>
            </a:r>
            <a:r>
              <a:rPr lang="en-US" spc="-150"/>
              <a:t>D</a:t>
            </a:r>
            <a:r>
              <a:rPr lang="en-US" spc="-80"/>
              <a:t> </a:t>
            </a:r>
            <a:r>
              <a:rPr lang="en-US" spc="-204"/>
              <a:t>A</a:t>
            </a:r>
            <a:r>
              <a:rPr lang="en-US" spc="-220"/>
              <a:t>G</a:t>
            </a:r>
            <a:r>
              <a:rPr lang="en-US" spc="-260"/>
              <a:t>R</a:t>
            </a:r>
            <a:r>
              <a:rPr lang="en-US" spc="-100"/>
              <a:t>I</a:t>
            </a:r>
            <a:r>
              <a:rPr lang="en-US" spc="-240"/>
              <a:t>C</a:t>
            </a:r>
            <a:r>
              <a:rPr lang="en-US" spc="-110"/>
              <a:t>U</a:t>
            </a:r>
            <a:r>
              <a:rPr lang="en-US" spc="-425"/>
              <a:t>L</a:t>
            </a:r>
            <a:r>
              <a:rPr lang="en-US" spc="-195"/>
              <a:t>T</a:t>
            </a:r>
            <a:r>
              <a:rPr lang="en-US" spc="-110"/>
              <a:t>U</a:t>
            </a:r>
            <a:r>
              <a:rPr lang="en-US" spc="-260"/>
              <a:t>R</a:t>
            </a:r>
            <a:r>
              <a:rPr lang="en-US" spc="-290"/>
              <a:t>E</a:t>
            </a:r>
            <a:r>
              <a:rPr lang="en-US" spc="-90"/>
              <a:t> </a:t>
            </a:r>
            <a:r>
              <a:rPr lang="en-US" spc="-65"/>
              <a:t>IN</a:t>
            </a:r>
            <a:r>
              <a:rPr lang="en-US" spc="-110"/>
              <a:t>IT</a:t>
            </a:r>
            <a:r>
              <a:rPr lang="en-US" spc="-25"/>
              <a:t>I</a:t>
            </a:r>
            <a:r>
              <a:rPr lang="en-US" spc="-310"/>
              <a:t>A</a:t>
            </a:r>
            <a:r>
              <a:rPr lang="en-US" spc="-195"/>
              <a:t>T</a:t>
            </a:r>
            <a:r>
              <a:rPr lang="en-US" spc="-50"/>
              <a:t>I</a:t>
            </a:r>
            <a:r>
              <a:rPr lang="en-US" spc="-100"/>
              <a:t>V</a:t>
            </a:r>
            <a:r>
              <a:rPr lang="en-US" spc="-290"/>
              <a:t>E</a:t>
            </a:r>
            <a:endParaRPr spc="-290" dirty="0"/>
          </a:p>
        </p:txBody>
      </p:sp>
      <p:sp>
        <p:nvSpPr>
          <p:cNvPr id="3" name="object 3"/>
          <p:cNvSpPr txBox="1"/>
          <p:nvPr/>
        </p:nvSpPr>
        <p:spPr>
          <a:xfrm>
            <a:off x="2514600" y="1796796"/>
            <a:ext cx="7277100" cy="4319003"/>
          </a:xfrm>
          <a:prstGeom prst="rect">
            <a:avLst/>
          </a:prstGeom>
        </p:spPr>
        <p:txBody>
          <a:bodyPr vert="horz" wrap="square" lIns="0" tIns="70485" rIns="0" bIns="0" rtlCol="0">
            <a:spAutoFit/>
          </a:bodyPr>
          <a:lstStyle/>
          <a:p>
            <a:pPr marL="12700" marR="5080">
              <a:lnSpc>
                <a:spcPct val="81000"/>
              </a:lnSpc>
              <a:spcBef>
                <a:spcPts val="555"/>
              </a:spcBef>
              <a:tabLst>
                <a:tab pos="645160" algn="l"/>
              </a:tabLst>
            </a:pPr>
            <a:r>
              <a:rPr sz="2000" spc="-5" dirty="0">
                <a:solidFill>
                  <a:srgbClr val="9D2234"/>
                </a:solidFill>
                <a:latin typeface="Arial"/>
                <a:cs typeface="Arial"/>
              </a:rPr>
              <a:t>Native</a:t>
            </a:r>
            <a:r>
              <a:rPr sz="2000" spc="-10" dirty="0">
                <a:solidFill>
                  <a:srgbClr val="9D2234"/>
                </a:solidFill>
                <a:latin typeface="Arial"/>
                <a:cs typeface="Arial"/>
              </a:rPr>
              <a:t> </a:t>
            </a:r>
            <a:r>
              <a:rPr sz="2000" spc="-5" dirty="0">
                <a:solidFill>
                  <a:srgbClr val="9D2234"/>
                </a:solidFill>
                <a:latin typeface="Arial"/>
                <a:cs typeface="Arial"/>
              </a:rPr>
              <a:t>community development</a:t>
            </a:r>
            <a:r>
              <a:rPr sz="2000" spc="-10" dirty="0">
                <a:solidFill>
                  <a:srgbClr val="9D2234"/>
                </a:solidFill>
                <a:latin typeface="Arial"/>
                <a:cs typeface="Arial"/>
              </a:rPr>
              <a:t> </a:t>
            </a:r>
            <a:r>
              <a:rPr sz="2000" spc="-5" dirty="0">
                <a:solidFill>
                  <a:srgbClr val="9D2234"/>
                </a:solidFill>
                <a:latin typeface="Arial"/>
                <a:cs typeface="Arial"/>
              </a:rPr>
              <a:t>financial</a:t>
            </a:r>
            <a:r>
              <a:rPr sz="2000" spc="5" dirty="0">
                <a:solidFill>
                  <a:srgbClr val="9D2234"/>
                </a:solidFill>
                <a:latin typeface="Arial"/>
                <a:cs typeface="Arial"/>
              </a:rPr>
              <a:t> </a:t>
            </a:r>
            <a:r>
              <a:rPr sz="2000" spc="-5" dirty="0">
                <a:solidFill>
                  <a:srgbClr val="9D2234"/>
                </a:solidFill>
                <a:latin typeface="Arial"/>
                <a:cs typeface="Arial"/>
              </a:rPr>
              <a:t>institutions (CDFIs) </a:t>
            </a:r>
            <a:r>
              <a:rPr sz="2000" dirty="0">
                <a:solidFill>
                  <a:srgbClr val="9D2234"/>
                </a:solidFill>
                <a:latin typeface="Arial"/>
                <a:cs typeface="Arial"/>
              </a:rPr>
              <a:t>can </a:t>
            </a:r>
            <a:r>
              <a:rPr sz="2000" spc="-540" dirty="0">
                <a:solidFill>
                  <a:srgbClr val="9D2234"/>
                </a:solidFill>
                <a:latin typeface="Arial"/>
                <a:cs typeface="Arial"/>
              </a:rPr>
              <a:t> </a:t>
            </a:r>
            <a:r>
              <a:rPr sz="2000" spc="-5" dirty="0">
                <a:solidFill>
                  <a:srgbClr val="9D2234"/>
                </a:solidFill>
                <a:latin typeface="Arial"/>
                <a:cs typeface="Arial"/>
              </a:rPr>
              <a:t>be</a:t>
            </a:r>
            <a:r>
              <a:rPr sz="2000" spc="-10" dirty="0">
                <a:solidFill>
                  <a:srgbClr val="9D2234"/>
                </a:solidFill>
                <a:latin typeface="Arial"/>
                <a:cs typeface="Arial"/>
              </a:rPr>
              <a:t> </a:t>
            </a:r>
            <a:r>
              <a:rPr sz="2000" dirty="0">
                <a:solidFill>
                  <a:srgbClr val="9D2234"/>
                </a:solidFill>
                <a:latin typeface="Arial"/>
                <a:cs typeface="Arial"/>
              </a:rPr>
              <a:t>a	</a:t>
            </a:r>
            <a:r>
              <a:rPr sz="2000" spc="-5" dirty="0">
                <a:solidFill>
                  <a:srgbClr val="9D2234"/>
                </a:solidFill>
                <a:latin typeface="Arial"/>
                <a:cs typeface="Arial"/>
              </a:rPr>
              <a:t>great resource </a:t>
            </a:r>
            <a:r>
              <a:rPr sz="2000" dirty="0">
                <a:solidFill>
                  <a:srgbClr val="9D2234"/>
                </a:solidFill>
                <a:latin typeface="Arial"/>
                <a:cs typeface="Arial"/>
              </a:rPr>
              <a:t>in </a:t>
            </a:r>
            <a:r>
              <a:rPr sz="2000" spc="-5" dirty="0">
                <a:solidFill>
                  <a:srgbClr val="9D2234"/>
                </a:solidFill>
                <a:latin typeface="Arial"/>
                <a:cs typeface="Arial"/>
              </a:rPr>
              <a:t>the credit arena, both for financial </a:t>
            </a:r>
            <a:r>
              <a:rPr sz="2000" dirty="0">
                <a:solidFill>
                  <a:srgbClr val="9D2234"/>
                </a:solidFill>
                <a:latin typeface="Arial"/>
                <a:cs typeface="Arial"/>
              </a:rPr>
              <a:t> </a:t>
            </a:r>
            <a:r>
              <a:rPr sz="2000" spc="-5" dirty="0">
                <a:solidFill>
                  <a:srgbClr val="9D2234"/>
                </a:solidFill>
                <a:latin typeface="Arial"/>
                <a:cs typeface="Arial"/>
              </a:rPr>
              <a:t>education</a:t>
            </a:r>
            <a:r>
              <a:rPr sz="2000" spc="-15" dirty="0">
                <a:solidFill>
                  <a:srgbClr val="9D2234"/>
                </a:solidFill>
                <a:latin typeface="Arial"/>
                <a:cs typeface="Arial"/>
              </a:rPr>
              <a:t> </a:t>
            </a:r>
            <a:r>
              <a:rPr sz="2000" spc="-5" dirty="0">
                <a:solidFill>
                  <a:srgbClr val="9D2234"/>
                </a:solidFill>
                <a:latin typeface="Arial"/>
                <a:cs typeface="Arial"/>
              </a:rPr>
              <a:t>and</a:t>
            </a:r>
            <a:r>
              <a:rPr sz="2000" spc="-10" dirty="0">
                <a:solidFill>
                  <a:srgbClr val="9D2234"/>
                </a:solidFill>
                <a:latin typeface="Arial"/>
                <a:cs typeface="Arial"/>
              </a:rPr>
              <a:t> </a:t>
            </a:r>
            <a:r>
              <a:rPr sz="2000" spc="-5" dirty="0">
                <a:solidFill>
                  <a:srgbClr val="9D2234"/>
                </a:solidFill>
                <a:latin typeface="Arial"/>
                <a:cs typeface="Arial"/>
              </a:rPr>
              <a:t>for</a:t>
            </a:r>
            <a:r>
              <a:rPr sz="2000" spc="-10" dirty="0">
                <a:solidFill>
                  <a:srgbClr val="9D2234"/>
                </a:solidFill>
                <a:latin typeface="Arial"/>
                <a:cs typeface="Arial"/>
              </a:rPr>
              <a:t> </a:t>
            </a:r>
            <a:r>
              <a:rPr sz="2000" spc="-5" dirty="0">
                <a:solidFill>
                  <a:srgbClr val="9D2234"/>
                </a:solidFill>
                <a:latin typeface="Arial"/>
                <a:cs typeface="Arial"/>
              </a:rPr>
              <a:t>ongoing</a:t>
            </a:r>
            <a:r>
              <a:rPr sz="2000" spc="-10" dirty="0">
                <a:solidFill>
                  <a:srgbClr val="9D2234"/>
                </a:solidFill>
                <a:latin typeface="Arial"/>
                <a:cs typeface="Arial"/>
              </a:rPr>
              <a:t> </a:t>
            </a:r>
            <a:r>
              <a:rPr sz="2000" spc="-5" dirty="0">
                <a:solidFill>
                  <a:srgbClr val="9D2234"/>
                </a:solidFill>
                <a:latin typeface="Arial"/>
                <a:cs typeface="Arial"/>
              </a:rPr>
              <a:t>credit</a:t>
            </a:r>
            <a:r>
              <a:rPr sz="2000" spc="-15" dirty="0">
                <a:solidFill>
                  <a:srgbClr val="9D2234"/>
                </a:solidFill>
                <a:latin typeface="Arial"/>
                <a:cs typeface="Arial"/>
              </a:rPr>
              <a:t> </a:t>
            </a:r>
            <a:r>
              <a:rPr sz="2000" spc="-5" dirty="0">
                <a:solidFill>
                  <a:srgbClr val="9D2234"/>
                </a:solidFill>
                <a:latin typeface="Arial"/>
                <a:cs typeface="Arial"/>
              </a:rPr>
              <a:t>repair</a:t>
            </a:r>
            <a:r>
              <a:rPr sz="2000" spc="-10" dirty="0">
                <a:solidFill>
                  <a:srgbClr val="9D2234"/>
                </a:solidFill>
                <a:latin typeface="Arial"/>
                <a:cs typeface="Arial"/>
              </a:rPr>
              <a:t> </a:t>
            </a:r>
            <a:r>
              <a:rPr sz="2000" spc="-5" dirty="0">
                <a:solidFill>
                  <a:srgbClr val="9D2234"/>
                </a:solidFill>
                <a:latin typeface="Arial"/>
                <a:cs typeface="Arial"/>
              </a:rPr>
              <a:t>and</a:t>
            </a:r>
            <a:r>
              <a:rPr sz="2000" spc="-10" dirty="0">
                <a:solidFill>
                  <a:srgbClr val="9D2234"/>
                </a:solidFill>
                <a:latin typeface="Arial"/>
                <a:cs typeface="Arial"/>
              </a:rPr>
              <a:t> </a:t>
            </a:r>
            <a:r>
              <a:rPr sz="2000" spc="-5" dirty="0">
                <a:solidFill>
                  <a:srgbClr val="9D2234"/>
                </a:solidFill>
                <a:latin typeface="Arial"/>
                <a:cs typeface="Arial"/>
              </a:rPr>
              <a:t>monitoring.</a:t>
            </a:r>
            <a:endParaRPr sz="2000" dirty="0">
              <a:latin typeface="Arial"/>
              <a:cs typeface="Arial"/>
            </a:endParaRPr>
          </a:p>
          <a:p>
            <a:pPr marL="12700" marR="45085">
              <a:lnSpc>
                <a:spcPct val="79000"/>
              </a:lnSpc>
              <a:spcBef>
                <a:spcPts val="1415"/>
              </a:spcBef>
            </a:pPr>
            <a:r>
              <a:rPr sz="2000" dirty="0">
                <a:solidFill>
                  <a:srgbClr val="9D2234"/>
                </a:solidFill>
                <a:latin typeface="Arial"/>
                <a:cs typeface="Arial"/>
              </a:rPr>
              <a:t>By </a:t>
            </a:r>
            <a:r>
              <a:rPr sz="2000" spc="-5" dirty="0">
                <a:solidFill>
                  <a:srgbClr val="9D2234"/>
                </a:solidFill>
                <a:latin typeface="Arial"/>
                <a:cs typeface="Arial"/>
              </a:rPr>
              <a:t>partnering </a:t>
            </a:r>
            <a:r>
              <a:rPr sz="2000" dirty="0">
                <a:solidFill>
                  <a:srgbClr val="9D2234"/>
                </a:solidFill>
                <a:latin typeface="Arial"/>
                <a:cs typeface="Arial"/>
              </a:rPr>
              <a:t>with </a:t>
            </a:r>
            <a:r>
              <a:rPr sz="2000" spc="-5" dirty="0">
                <a:solidFill>
                  <a:srgbClr val="9D2234"/>
                </a:solidFill>
                <a:latin typeface="Arial"/>
                <a:cs typeface="Arial"/>
              </a:rPr>
              <a:t>the Credit Builders Alliance, </a:t>
            </a:r>
            <a:r>
              <a:rPr sz="2000" dirty="0">
                <a:solidFill>
                  <a:srgbClr val="9D2234"/>
                </a:solidFill>
                <a:latin typeface="Arial"/>
                <a:cs typeface="Arial"/>
              </a:rPr>
              <a:t>CDFIs can </a:t>
            </a:r>
            <a:r>
              <a:rPr sz="2000" spc="-5" dirty="0">
                <a:solidFill>
                  <a:srgbClr val="9D2234"/>
                </a:solidFill>
                <a:latin typeface="Arial"/>
                <a:cs typeface="Arial"/>
              </a:rPr>
              <a:t>report </a:t>
            </a:r>
            <a:r>
              <a:rPr sz="2000" spc="-545" dirty="0">
                <a:solidFill>
                  <a:srgbClr val="9D2234"/>
                </a:solidFill>
                <a:latin typeface="Arial"/>
                <a:cs typeface="Arial"/>
              </a:rPr>
              <a:t> </a:t>
            </a:r>
            <a:r>
              <a:rPr sz="2000" spc="-5" dirty="0">
                <a:solidFill>
                  <a:srgbClr val="9D2234"/>
                </a:solidFill>
                <a:latin typeface="Arial"/>
                <a:cs typeface="Arial"/>
              </a:rPr>
              <a:t>to</a:t>
            </a:r>
            <a:r>
              <a:rPr sz="2000" spc="-15" dirty="0">
                <a:solidFill>
                  <a:srgbClr val="9D2234"/>
                </a:solidFill>
                <a:latin typeface="Arial"/>
                <a:cs typeface="Arial"/>
              </a:rPr>
              <a:t> </a:t>
            </a:r>
            <a:r>
              <a:rPr sz="2000" dirty="0">
                <a:solidFill>
                  <a:srgbClr val="9D2234"/>
                </a:solidFill>
                <a:latin typeface="Arial"/>
                <a:cs typeface="Arial"/>
              </a:rPr>
              <a:t>2</a:t>
            </a:r>
            <a:r>
              <a:rPr sz="2000" spc="-10" dirty="0">
                <a:solidFill>
                  <a:srgbClr val="9D2234"/>
                </a:solidFill>
                <a:latin typeface="Arial"/>
                <a:cs typeface="Arial"/>
              </a:rPr>
              <a:t> </a:t>
            </a:r>
            <a:r>
              <a:rPr sz="2000" spc="-5" dirty="0">
                <a:solidFill>
                  <a:srgbClr val="9D2234"/>
                </a:solidFill>
                <a:latin typeface="Arial"/>
                <a:cs typeface="Arial"/>
              </a:rPr>
              <a:t>of</a:t>
            </a:r>
            <a:r>
              <a:rPr sz="2000" spc="-15" dirty="0">
                <a:solidFill>
                  <a:srgbClr val="9D2234"/>
                </a:solidFill>
                <a:latin typeface="Arial"/>
                <a:cs typeface="Arial"/>
              </a:rPr>
              <a:t> </a:t>
            </a:r>
            <a:r>
              <a:rPr sz="2000" spc="-5" dirty="0">
                <a:solidFill>
                  <a:srgbClr val="9D2234"/>
                </a:solidFill>
                <a:latin typeface="Arial"/>
                <a:cs typeface="Arial"/>
              </a:rPr>
              <a:t>the</a:t>
            </a:r>
            <a:r>
              <a:rPr sz="2000" spc="-10" dirty="0">
                <a:solidFill>
                  <a:srgbClr val="9D2234"/>
                </a:solidFill>
                <a:latin typeface="Arial"/>
                <a:cs typeface="Arial"/>
              </a:rPr>
              <a:t> </a:t>
            </a:r>
            <a:r>
              <a:rPr sz="2000" dirty="0">
                <a:solidFill>
                  <a:srgbClr val="9D2234"/>
                </a:solidFill>
                <a:latin typeface="Arial"/>
                <a:cs typeface="Arial"/>
              </a:rPr>
              <a:t>3</a:t>
            </a:r>
            <a:r>
              <a:rPr sz="2000" spc="-15" dirty="0">
                <a:solidFill>
                  <a:srgbClr val="9D2234"/>
                </a:solidFill>
                <a:latin typeface="Arial"/>
                <a:cs typeface="Arial"/>
              </a:rPr>
              <a:t> </a:t>
            </a:r>
            <a:r>
              <a:rPr sz="2000" spc="-5" dirty="0">
                <a:solidFill>
                  <a:srgbClr val="9D2234"/>
                </a:solidFill>
                <a:latin typeface="Arial"/>
                <a:cs typeface="Arial"/>
              </a:rPr>
              <a:t>major</a:t>
            </a:r>
            <a:r>
              <a:rPr sz="2000" spc="-10" dirty="0">
                <a:solidFill>
                  <a:srgbClr val="9D2234"/>
                </a:solidFill>
                <a:latin typeface="Arial"/>
                <a:cs typeface="Arial"/>
              </a:rPr>
              <a:t> </a:t>
            </a:r>
            <a:r>
              <a:rPr sz="2000" spc="-5" dirty="0">
                <a:solidFill>
                  <a:srgbClr val="9D2234"/>
                </a:solidFill>
                <a:latin typeface="Arial"/>
                <a:cs typeface="Arial"/>
              </a:rPr>
              <a:t>credit</a:t>
            </a:r>
            <a:r>
              <a:rPr sz="2000" spc="-15" dirty="0">
                <a:solidFill>
                  <a:srgbClr val="9D2234"/>
                </a:solidFill>
                <a:latin typeface="Arial"/>
                <a:cs typeface="Arial"/>
              </a:rPr>
              <a:t> </a:t>
            </a:r>
            <a:r>
              <a:rPr sz="2000" spc="-5" dirty="0">
                <a:solidFill>
                  <a:srgbClr val="9D2234"/>
                </a:solidFill>
                <a:latin typeface="Arial"/>
                <a:cs typeface="Arial"/>
              </a:rPr>
              <a:t>bureaus.</a:t>
            </a:r>
            <a:endParaRPr sz="2000" dirty="0">
              <a:latin typeface="Arial"/>
              <a:cs typeface="Arial"/>
            </a:endParaRPr>
          </a:p>
          <a:p>
            <a:pPr marL="355600" marR="400685" indent="-342900">
              <a:lnSpc>
                <a:spcPct val="80200"/>
              </a:lnSpc>
              <a:spcBef>
                <a:spcPts val="1365"/>
              </a:spcBef>
              <a:buChar char="•"/>
              <a:tabLst>
                <a:tab pos="354965" algn="l"/>
                <a:tab pos="355600" algn="l"/>
                <a:tab pos="5624195" algn="l"/>
              </a:tabLst>
            </a:pPr>
            <a:r>
              <a:rPr sz="2000" spc="-5" dirty="0">
                <a:solidFill>
                  <a:srgbClr val="9D2234"/>
                </a:solidFill>
                <a:latin typeface="Arial"/>
                <a:cs typeface="Arial"/>
              </a:rPr>
              <a:t>Reporting on loans through the </a:t>
            </a:r>
            <a:r>
              <a:rPr sz="2000" dirty="0">
                <a:solidFill>
                  <a:srgbClr val="9D2234"/>
                </a:solidFill>
                <a:latin typeface="Arial"/>
                <a:cs typeface="Arial"/>
              </a:rPr>
              <a:t>CDFI can </a:t>
            </a:r>
            <a:r>
              <a:rPr sz="2000" spc="-5" dirty="0">
                <a:solidFill>
                  <a:srgbClr val="9D2234"/>
                </a:solidFill>
                <a:latin typeface="Arial"/>
                <a:cs typeface="Arial"/>
              </a:rPr>
              <a:t>help </a:t>
            </a:r>
            <a:r>
              <a:rPr sz="2000" dirty="0">
                <a:solidFill>
                  <a:srgbClr val="9D2234"/>
                </a:solidFill>
                <a:latin typeface="Arial"/>
                <a:cs typeface="Arial"/>
              </a:rPr>
              <a:t>you build a </a:t>
            </a:r>
            <a:r>
              <a:rPr sz="2000" spc="-545" dirty="0">
                <a:solidFill>
                  <a:srgbClr val="9D2234"/>
                </a:solidFill>
                <a:latin typeface="Arial"/>
                <a:cs typeface="Arial"/>
              </a:rPr>
              <a:t> </a:t>
            </a:r>
            <a:r>
              <a:rPr sz="2000" spc="-5" dirty="0">
                <a:solidFill>
                  <a:srgbClr val="9D2234"/>
                </a:solidFill>
                <a:latin typeface="Arial"/>
                <a:cs typeface="Arial"/>
              </a:rPr>
              <a:t>credit </a:t>
            </a:r>
            <a:r>
              <a:rPr sz="2000" spc="-25" dirty="0">
                <a:solidFill>
                  <a:srgbClr val="9D2234"/>
                </a:solidFill>
                <a:latin typeface="Arial"/>
                <a:cs typeface="Arial"/>
              </a:rPr>
              <a:t>history. </a:t>
            </a:r>
            <a:r>
              <a:rPr sz="2000" dirty="0">
                <a:solidFill>
                  <a:srgbClr val="9D2234"/>
                </a:solidFill>
                <a:latin typeface="Arial"/>
                <a:cs typeface="Arial"/>
              </a:rPr>
              <a:t>Just six </a:t>
            </a:r>
            <a:r>
              <a:rPr sz="2000" spc="-5" dirty="0">
                <a:solidFill>
                  <a:srgbClr val="9D2234"/>
                </a:solidFill>
                <a:latin typeface="Arial"/>
                <a:cs typeface="Arial"/>
              </a:rPr>
              <a:t>months of on-time payments </a:t>
            </a:r>
            <a:r>
              <a:rPr sz="2000" dirty="0">
                <a:solidFill>
                  <a:srgbClr val="9D2234"/>
                </a:solidFill>
                <a:latin typeface="Arial"/>
                <a:cs typeface="Arial"/>
              </a:rPr>
              <a:t>can </a:t>
            </a:r>
            <a:r>
              <a:rPr sz="2000" spc="5" dirty="0">
                <a:solidFill>
                  <a:srgbClr val="9D2234"/>
                </a:solidFill>
                <a:latin typeface="Arial"/>
                <a:cs typeface="Arial"/>
              </a:rPr>
              <a:t> </a:t>
            </a:r>
            <a:r>
              <a:rPr sz="2000" spc="-5" dirty="0">
                <a:solidFill>
                  <a:srgbClr val="9D2234"/>
                </a:solidFill>
                <a:latin typeface="Arial"/>
                <a:cs typeface="Arial"/>
              </a:rPr>
              <a:t>create </a:t>
            </a:r>
            <a:r>
              <a:rPr sz="2000" dirty="0">
                <a:solidFill>
                  <a:srgbClr val="9D2234"/>
                </a:solidFill>
                <a:latin typeface="Arial"/>
                <a:cs typeface="Arial"/>
              </a:rPr>
              <a:t>a solid</a:t>
            </a:r>
            <a:r>
              <a:rPr sz="2000" spc="-5" dirty="0">
                <a:solidFill>
                  <a:srgbClr val="9D2234"/>
                </a:solidFill>
                <a:latin typeface="Arial"/>
                <a:cs typeface="Arial"/>
              </a:rPr>
              <a:t> credit history and</a:t>
            </a:r>
            <a:r>
              <a:rPr sz="2000" dirty="0">
                <a:solidFill>
                  <a:srgbClr val="9D2234"/>
                </a:solidFill>
                <a:latin typeface="Arial"/>
                <a:cs typeface="Arial"/>
              </a:rPr>
              <a:t> a </a:t>
            </a:r>
            <a:r>
              <a:rPr sz="2000" spc="-5" dirty="0">
                <a:solidFill>
                  <a:srgbClr val="9D2234"/>
                </a:solidFill>
                <a:latin typeface="Arial"/>
                <a:cs typeface="Arial"/>
              </a:rPr>
              <a:t>great</a:t>
            </a:r>
            <a:r>
              <a:rPr sz="2000" spc="-10" dirty="0">
                <a:solidFill>
                  <a:srgbClr val="9D2234"/>
                </a:solidFill>
                <a:latin typeface="Arial"/>
                <a:cs typeface="Arial"/>
              </a:rPr>
              <a:t> </a:t>
            </a:r>
            <a:r>
              <a:rPr sz="2000" spc="-5" dirty="0">
                <a:solidFill>
                  <a:srgbClr val="9D2234"/>
                </a:solidFill>
                <a:latin typeface="Arial"/>
                <a:cs typeface="Arial"/>
              </a:rPr>
              <a:t>score.	</a:t>
            </a:r>
            <a:r>
              <a:rPr sz="2000" dirty="0">
                <a:solidFill>
                  <a:srgbClr val="9D2234"/>
                </a:solidFill>
                <a:latin typeface="Arial"/>
                <a:cs typeface="Arial"/>
              </a:rPr>
              <a:t>Even</a:t>
            </a:r>
            <a:r>
              <a:rPr sz="2000" spc="-70" dirty="0">
                <a:solidFill>
                  <a:srgbClr val="9D2234"/>
                </a:solidFill>
                <a:latin typeface="Arial"/>
                <a:cs typeface="Arial"/>
              </a:rPr>
              <a:t> </a:t>
            </a:r>
            <a:r>
              <a:rPr sz="2000" spc="-5" dirty="0">
                <a:solidFill>
                  <a:srgbClr val="9D2234"/>
                </a:solidFill>
                <a:latin typeface="Arial"/>
                <a:cs typeface="Arial"/>
              </a:rPr>
              <a:t>small </a:t>
            </a:r>
            <a:r>
              <a:rPr sz="2000" spc="-540" dirty="0">
                <a:solidFill>
                  <a:srgbClr val="9D2234"/>
                </a:solidFill>
                <a:latin typeface="Arial"/>
                <a:cs typeface="Arial"/>
              </a:rPr>
              <a:t> </a:t>
            </a:r>
            <a:r>
              <a:rPr sz="2000" spc="-5" dirty="0">
                <a:solidFill>
                  <a:srgbClr val="9D2234"/>
                </a:solidFill>
                <a:latin typeface="Arial"/>
                <a:cs typeface="Arial"/>
              </a:rPr>
              <a:t>loans </a:t>
            </a:r>
            <a:r>
              <a:rPr sz="2000" dirty="0">
                <a:solidFill>
                  <a:srgbClr val="9D2234"/>
                </a:solidFill>
                <a:latin typeface="Arial"/>
                <a:cs typeface="Arial"/>
              </a:rPr>
              <a:t>can </a:t>
            </a:r>
            <a:r>
              <a:rPr sz="2000" spc="-5" dirty="0">
                <a:solidFill>
                  <a:srgbClr val="9D2234"/>
                </a:solidFill>
                <a:latin typeface="Arial"/>
                <a:cs typeface="Arial"/>
              </a:rPr>
              <a:t>earn </a:t>
            </a:r>
            <a:r>
              <a:rPr sz="2000" dirty="0">
                <a:solidFill>
                  <a:srgbClr val="9D2234"/>
                </a:solidFill>
                <a:latin typeface="Arial"/>
                <a:cs typeface="Arial"/>
              </a:rPr>
              <a:t>you </a:t>
            </a:r>
            <a:r>
              <a:rPr sz="2000" spc="-5" dirty="0">
                <a:solidFill>
                  <a:srgbClr val="9D2234"/>
                </a:solidFill>
                <a:latin typeface="Arial"/>
                <a:cs typeface="Arial"/>
              </a:rPr>
              <a:t>between 15 and 100 points on </a:t>
            </a:r>
            <a:r>
              <a:rPr sz="2000" dirty="0">
                <a:solidFill>
                  <a:srgbClr val="9D2234"/>
                </a:solidFill>
                <a:latin typeface="Arial"/>
                <a:cs typeface="Arial"/>
              </a:rPr>
              <a:t>your </a:t>
            </a:r>
            <a:r>
              <a:rPr sz="2000" spc="5" dirty="0">
                <a:solidFill>
                  <a:srgbClr val="9D2234"/>
                </a:solidFill>
                <a:latin typeface="Arial"/>
                <a:cs typeface="Arial"/>
              </a:rPr>
              <a:t> </a:t>
            </a:r>
            <a:r>
              <a:rPr sz="2000" spc="-5" dirty="0">
                <a:solidFill>
                  <a:srgbClr val="9D2234"/>
                </a:solidFill>
                <a:latin typeface="Arial"/>
                <a:cs typeface="Arial"/>
              </a:rPr>
              <a:t>score</a:t>
            </a:r>
            <a:r>
              <a:rPr sz="2000" spc="-10" dirty="0">
                <a:solidFill>
                  <a:srgbClr val="9D2234"/>
                </a:solidFill>
                <a:latin typeface="Arial"/>
                <a:cs typeface="Arial"/>
              </a:rPr>
              <a:t> </a:t>
            </a:r>
            <a:r>
              <a:rPr sz="2000" dirty="0">
                <a:solidFill>
                  <a:srgbClr val="9D2234"/>
                </a:solidFill>
                <a:latin typeface="Arial"/>
                <a:cs typeface="Arial"/>
              </a:rPr>
              <a:t>if</a:t>
            </a:r>
            <a:r>
              <a:rPr sz="2000" spc="-15" dirty="0">
                <a:solidFill>
                  <a:srgbClr val="9D2234"/>
                </a:solidFill>
                <a:latin typeface="Arial"/>
                <a:cs typeface="Arial"/>
              </a:rPr>
              <a:t> </a:t>
            </a:r>
            <a:r>
              <a:rPr sz="2000" spc="-5" dirty="0">
                <a:solidFill>
                  <a:srgbClr val="9D2234"/>
                </a:solidFill>
                <a:latin typeface="Arial"/>
                <a:cs typeface="Arial"/>
              </a:rPr>
              <a:t>they</a:t>
            </a:r>
            <a:r>
              <a:rPr sz="2000" spc="-10" dirty="0">
                <a:solidFill>
                  <a:srgbClr val="9D2234"/>
                </a:solidFill>
                <a:latin typeface="Arial"/>
                <a:cs typeface="Arial"/>
              </a:rPr>
              <a:t> </a:t>
            </a:r>
            <a:r>
              <a:rPr sz="2000" spc="-5" dirty="0">
                <a:solidFill>
                  <a:srgbClr val="9D2234"/>
                </a:solidFill>
                <a:latin typeface="Arial"/>
                <a:cs typeface="Arial"/>
              </a:rPr>
              <a:t>are</a:t>
            </a:r>
            <a:r>
              <a:rPr sz="2000" spc="-10" dirty="0">
                <a:solidFill>
                  <a:srgbClr val="9D2234"/>
                </a:solidFill>
                <a:latin typeface="Arial"/>
                <a:cs typeface="Arial"/>
              </a:rPr>
              <a:t> </a:t>
            </a:r>
            <a:r>
              <a:rPr sz="2000" spc="-5" dirty="0">
                <a:solidFill>
                  <a:srgbClr val="9D2234"/>
                </a:solidFill>
                <a:latin typeface="Arial"/>
                <a:cs typeface="Arial"/>
              </a:rPr>
              <a:t>paid</a:t>
            </a:r>
            <a:r>
              <a:rPr sz="2000" spc="-10" dirty="0">
                <a:solidFill>
                  <a:srgbClr val="9D2234"/>
                </a:solidFill>
                <a:latin typeface="Arial"/>
                <a:cs typeface="Arial"/>
              </a:rPr>
              <a:t> </a:t>
            </a:r>
            <a:r>
              <a:rPr sz="2000" spc="-5" dirty="0">
                <a:solidFill>
                  <a:srgbClr val="9D2234"/>
                </a:solidFill>
                <a:latin typeface="Arial"/>
                <a:cs typeface="Arial"/>
              </a:rPr>
              <a:t>on</a:t>
            </a:r>
            <a:r>
              <a:rPr sz="2000" spc="-10" dirty="0">
                <a:solidFill>
                  <a:srgbClr val="9D2234"/>
                </a:solidFill>
                <a:latin typeface="Arial"/>
                <a:cs typeface="Arial"/>
              </a:rPr>
              <a:t> </a:t>
            </a:r>
            <a:r>
              <a:rPr sz="2000" spc="-5" dirty="0">
                <a:solidFill>
                  <a:srgbClr val="9D2234"/>
                </a:solidFill>
                <a:latin typeface="Arial"/>
                <a:cs typeface="Arial"/>
              </a:rPr>
              <a:t>time for</a:t>
            </a:r>
            <a:r>
              <a:rPr sz="2000" spc="-10" dirty="0">
                <a:solidFill>
                  <a:srgbClr val="9D2234"/>
                </a:solidFill>
                <a:latin typeface="Arial"/>
                <a:cs typeface="Arial"/>
              </a:rPr>
              <a:t> </a:t>
            </a:r>
            <a:r>
              <a:rPr sz="2000" spc="-5" dirty="0">
                <a:solidFill>
                  <a:srgbClr val="9D2234"/>
                </a:solidFill>
                <a:latin typeface="Arial"/>
                <a:cs typeface="Arial"/>
              </a:rPr>
              <a:t>at</a:t>
            </a:r>
            <a:r>
              <a:rPr sz="2000" spc="-15" dirty="0">
                <a:solidFill>
                  <a:srgbClr val="9D2234"/>
                </a:solidFill>
                <a:latin typeface="Arial"/>
                <a:cs typeface="Arial"/>
              </a:rPr>
              <a:t> </a:t>
            </a:r>
            <a:r>
              <a:rPr sz="2000" spc="-5" dirty="0">
                <a:solidFill>
                  <a:srgbClr val="9D2234"/>
                </a:solidFill>
                <a:latin typeface="Arial"/>
                <a:cs typeface="Arial"/>
              </a:rPr>
              <a:t>least</a:t>
            </a:r>
            <a:r>
              <a:rPr sz="2000" spc="-15" dirty="0">
                <a:solidFill>
                  <a:srgbClr val="9D2234"/>
                </a:solidFill>
                <a:latin typeface="Arial"/>
                <a:cs typeface="Arial"/>
              </a:rPr>
              <a:t> </a:t>
            </a:r>
            <a:r>
              <a:rPr sz="2000" dirty="0">
                <a:solidFill>
                  <a:srgbClr val="9D2234"/>
                </a:solidFill>
                <a:latin typeface="Arial"/>
                <a:cs typeface="Arial"/>
              </a:rPr>
              <a:t>six</a:t>
            </a:r>
            <a:r>
              <a:rPr sz="2000" spc="-10" dirty="0">
                <a:solidFill>
                  <a:srgbClr val="9D2234"/>
                </a:solidFill>
                <a:latin typeface="Arial"/>
                <a:cs typeface="Arial"/>
              </a:rPr>
              <a:t> months.</a:t>
            </a:r>
            <a:endParaRPr sz="2000" dirty="0">
              <a:latin typeface="Arial"/>
              <a:cs typeface="Arial"/>
            </a:endParaRPr>
          </a:p>
          <a:p>
            <a:pPr marL="12700" marR="99060">
              <a:lnSpc>
                <a:spcPct val="80300"/>
              </a:lnSpc>
              <a:spcBef>
                <a:spcPts val="1480"/>
              </a:spcBef>
              <a:tabLst>
                <a:tab pos="1561465" algn="l"/>
                <a:tab pos="2028189" algn="l"/>
                <a:tab pos="2270760" algn="l"/>
              </a:tabLst>
            </a:pPr>
            <a:r>
              <a:rPr sz="2000" spc="-5" dirty="0">
                <a:solidFill>
                  <a:srgbClr val="9D2234"/>
                </a:solidFill>
                <a:latin typeface="Arial"/>
                <a:cs typeface="Arial"/>
              </a:rPr>
              <a:t>Through their </a:t>
            </a:r>
            <a:r>
              <a:rPr sz="2000" dirty="0">
                <a:solidFill>
                  <a:srgbClr val="9D2234"/>
                </a:solidFill>
                <a:latin typeface="Arial"/>
                <a:cs typeface="Arial"/>
              </a:rPr>
              <a:t>CBA </a:t>
            </a:r>
            <a:r>
              <a:rPr sz="2000" spc="-5" dirty="0">
                <a:solidFill>
                  <a:srgbClr val="9D2234"/>
                </a:solidFill>
                <a:latin typeface="Arial"/>
                <a:cs typeface="Arial"/>
              </a:rPr>
              <a:t>partnership, </a:t>
            </a:r>
            <a:r>
              <a:rPr sz="2000" dirty="0">
                <a:solidFill>
                  <a:srgbClr val="9D2234"/>
                </a:solidFill>
                <a:latin typeface="Arial"/>
                <a:cs typeface="Arial"/>
              </a:rPr>
              <a:t>CDFIs can also </a:t>
            </a:r>
            <a:r>
              <a:rPr sz="2000" spc="-5" dirty="0">
                <a:solidFill>
                  <a:srgbClr val="9D2234"/>
                </a:solidFill>
                <a:latin typeface="Arial"/>
                <a:cs typeface="Arial"/>
              </a:rPr>
              <a:t>help </a:t>
            </a:r>
            <a:r>
              <a:rPr sz="2000" dirty="0">
                <a:solidFill>
                  <a:srgbClr val="9D2234"/>
                </a:solidFill>
                <a:latin typeface="Arial"/>
                <a:cs typeface="Arial"/>
              </a:rPr>
              <a:t>you </a:t>
            </a:r>
            <a:r>
              <a:rPr sz="2000" spc="5" dirty="0">
                <a:solidFill>
                  <a:srgbClr val="9D2234"/>
                </a:solidFill>
                <a:latin typeface="Arial"/>
                <a:cs typeface="Arial"/>
              </a:rPr>
              <a:t> </a:t>
            </a:r>
            <a:r>
              <a:rPr sz="2000" spc="-5" dirty="0">
                <a:solidFill>
                  <a:srgbClr val="9D2234"/>
                </a:solidFill>
                <a:latin typeface="Arial"/>
                <a:cs typeface="Arial"/>
              </a:rPr>
              <a:t>monitor</a:t>
            </a:r>
            <a:r>
              <a:rPr sz="2000" spc="-10" dirty="0">
                <a:solidFill>
                  <a:srgbClr val="9D2234"/>
                </a:solidFill>
                <a:latin typeface="Arial"/>
                <a:cs typeface="Arial"/>
              </a:rPr>
              <a:t> </a:t>
            </a:r>
            <a:r>
              <a:rPr sz="2000" dirty="0">
                <a:solidFill>
                  <a:srgbClr val="9D2234"/>
                </a:solidFill>
                <a:latin typeface="Arial"/>
                <a:cs typeface="Arial"/>
              </a:rPr>
              <a:t>your</a:t>
            </a:r>
            <a:r>
              <a:rPr lang="en-US" sz="2000" dirty="0">
                <a:solidFill>
                  <a:srgbClr val="9D2234"/>
                </a:solidFill>
                <a:latin typeface="Arial"/>
                <a:cs typeface="Arial"/>
              </a:rPr>
              <a:t> </a:t>
            </a:r>
            <a:r>
              <a:rPr sz="2000" spc="-5" dirty="0">
                <a:solidFill>
                  <a:srgbClr val="9D2234"/>
                </a:solidFill>
                <a:latin typeface="Arial"/>
                <a:cs typeface="Arial"/>
              </a:rPr>
              <a:t>credit. With </a:t>
            </a:r>
            <a:r>
              <a:rPr sz="2000" dirty="0">
                <a:solidFill>
                  <a:srgbClr val="9D2234"/>
                </a:solidFill>
                <a:latin typeface="Arial"/>
                <a:cs typeface="Arial"/>
              </a:rPr>
              <a:t>your </a:t>
            </a:r>
            <a:r>
              <a:rPr sz="2000" spc="-5" dirty="0">
                <a:solidFill>
                  <a:srgbClr val="9D2234"/>
                </a:solidFill>
                <a:latin typeface="Arial"/>
                <a:cs typeface="Arial"/>
              </a:rPr>
              <a:t>permission, they </a:t>
            </a:r>
            <a:r>
              <a:rPr sz="2000" dirty="0">
                <a:solidFill>
                  <a:srgbClr val="9D2234"/>
                </a:solidFill>
                <a:latin typeface="Arial"/>
                <a:cs typeface="Arial"/>
              </a:rPr>
              <a:t>can </a:t>
            </a:r>
            <a:r>
              <a:rPr sz="2000" spc="-5" dirty="0">
                <a:solidFill>
                  <a:srgbClr val="9D2234"/>
                </a:solidFill>
                <a:latin typeface="Arial"/>
                <a:cs typeface="Arial"/>
              </a:rPr>
              <a:t>make “Soft” </a:t>
            </a:r>
            <a:r>
              <a:rPr sz="2000" spc="-540" dirty="0">
                <a:solidFill>
                  <a:srgbClr val="9D2234"/>
                </a:solidFill>
                <a:latin typeface="Arial"/>
                <a:cs typeface="Arial"/>
              </a:rPr>
              <a:t> </a:t>
            </a:r>
            <a:r>
              <a:rPr sz="2000" spc="-5" dirty="0">
                <a:solidFill>
                  <a:srgbClr val="9D2234"/>
                </a:solidFill>
                <a:latin typeface="Arial"/>
                <a:cs typeface="Arial"/>
              </a:rPr>
              <a:t>inquiries for</a:t>
            </a:r>
            <a:r>
              <a:rPr sz="2000" dirty="0">
                <a:solidFill>
                  <a:srgbClr val="9D2234"/>
                </a:solidFill>
                <a:latin typeface="Arial"/>
                <a:cs typeface="Arial"/>
              </a:rPr>
              <a:t> your</a:t>
            </a:r>
            <a:r>
              <a:rPr lang="en-US" sz="2000" dirty="0">
                <a:solidFill>
                  <a:srgbClr val="9D2234"/>
                </a:solidFill>
                <a:latin typeface="Arial"/>
                <a:cs typeface="Arial"/>
              </a:rPr>
              <a:t> </a:t>
            </a:r>
            <a:r>
              <a:rPr sz="2000" spc="-5" dirty="0">
                <a:solidFill>
                  <a:srgbClr val="9D2234"/>
                </a:solidFill>
                <a:latin typeface="Arial"/>
                <a:cs typeface="Arial"/>
              </a:rPr>
              <a:t>credit report that </a:t>
            </a:r>
            <a:r>
              <a:rPr sz="2000" dirty="0">
                <a:solidFill>
                  <a:srgbClr val="9D2234"/>
                </a:solidFill>
                <a:latin typeface="Arial"/>
                <a:cs typeface="Arial"/>
              </a:rPr>
              <a:t>won’t lower your </a:t>
            </a:r>
            <a:r>
              <a:rPr sz="2000" spc="-5" dirty="0">
                <a:solidFill>
                  <a:srgbClr val="9D2234"/>
                </a:solidFill>
                <a:latin typeface="Arial"/>
                <a:cs typeface="Arial"/>
              </a:rPr>
              <a:t>score, but </a:t>
            </a:r>
            <a:r>
              <a:rPr sz="2000" dirty="0">
                <a:solidFill>
                  <a:srgbClr val="9D2234"/>
                </a:solidFill>
                <a:latin typeface="Arial"/>
                <a:cs typeface="Arial"/>
              </a:rPr>
              <a:t> will allow</a:t>
            </a:r>
            <a:r>
              <a:rPr sz="2000" spc="5" dirty="0">
                <a:solidFill>
                  <a:srgbClr val="9D2234"/>
                </a:solidFill>
                <a:latin typeface="Arial"/>
                <a:cs typeface="Arial"/>
              </a:rPr>
              <a:t> </a:t>
            </a:r>
            <a:r>
              <a:rPr sz="2000" dirty="0">
                <a:solidFill>
                  <a:srgbClr val="9D2234"/>
                </a:solidFill>
                <a:latin typeface="Arial"/>
                <a:cs typeface="Arial"/>
              </a:rPr>
              <a:t>you</a:t>
            </a:r>
            <a:r>
              <a:rPr sz="2000" spc="-5" dirty="0">
                <a:solidFill>
                  <a:srgbClr val="9D2234"/>
                </a:solidFill>
                <a:latin typeface="Arial"/>
                <a:cs typeface="Arial"/>
              </a:rPr>
              <a:t> to</a:t>
            </a:r>
            <a:r>
              <a:rPr sz="2000" spc="-10" dirty="0">
                <a:solidFill>
                  <a:srgbClr val="9D2234"/>
                </a:solidFill>
                <a:latin typeface="Arial"/>
                <a:cs typeface="Arial"/>
              </a:rPr>
              <a:t> </a:t>
            </a:r>
            <a:r>
              <a:rPr sz="2000" spc="-5" dirty="0">
                <a:solidFill>
                  <a:srgbClr val="9D2234"/>
                </a:solidFill>
                <a:latin typeface="Arial"/>
                <a:cs typeface="Arial"/>
              </a:rPr>
              <a:t>do</a:t>
            </a:r>
            <a:r>
              <a:rPr lang="en-US" sz="2000" spc="-5" dirty="0">
                <a:solidFill>
                  <a:srgbClr val="9D2234"/>
                </a:solidFill>
                <a:latin typeface="Arial"/>
                <a:cs typeface="Arial"/>
              </a:rPr>
              <a:t> </a:t>
            </a:r>
            <a:r>
              <a:rPr sz="2000" spc="-5" dirty="0">
                <a:solidFill>
                  <a:srgbClr val="9D2234"/>
                </a:solidFill>
                <a:latin typeface="Arial"/>
                <a:cs typeface="Arial"/>
              </a:rPr>
              <a:t>some monitoring more than just once </a:t>
            </a:r>
            <a:r>
              <a:rPr sz="2000" dirty="0">
                <a:solidFill>
                  <a:srgbClr val="9D2234"/>
                </a:solidFill>
                <a:latin typeface="Arial"/>
                <a:cs typeface="Arial"/>
              </a:rPr>
              <a:t>a </a:t>
            </a:r>
            <a:r>
              <a:rPr sz="2000" spc="5" dirty="0">
                <a:solidFill>
                  <a:srgbClr val="9D2234"/>
                </a:solidFill>
                <a:latin typeface="Arial"/>
                <a:cs typeface="Arial"/>
              </a:rPr>
              <a:t> </a:t>
            </a:r>
            <a:r>
              <a:rPr sz="2000" spc="-25" dirty="0">
                <a:solidFill>
                  <a:srgbClr val="9D2234"/>
                </a:solidFill>
                <a:latin typeface="Arial"/>
                <a:cs typeface="Arial"/>
              </a:rPr>
              <a:t>year.</a:t>
            </a:r>
            <a:endParaRPr sz="2000" dirty="0">
              <a:latin typeface="Arial"/>
              <a:cs typeface="Arial"/>
            </a:endParaRPr>
          </a:p>
        </p:txBody>
      </p:sp>
    </p:spTree>
    <p:extLst>
      <p:ext uri="{BB962C8B-B14F-4D97-AF65-F5344CB8AC3E}">
        <p14:creationId xmlns:p14="http://schemas.microsoft.com/office/powerpoint/2010/main" val="813643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srgbClr val="FFFFFF"/>
                </a:solidFill>
                <a:effectLst/>
                <a:uLnTx/>
                <a:uFillTx/>
                <a:latin typeface="Calibri" panose="020F0502020204030204"/>
                <a:ea typeface="+mn-ea"/>
                <a:cs typeface="+mn-cs"/>
              </a:rPr>
              <a:t>Indigenous Food and Agriculture initiative</a:t>
            </a:r>
          </a:p>
        </p:txBody>
      </p:sp>
      <p:sp>
        <p:nvSpPr>
          <p:cNvPr id="10" name="Rectangle 9">
            <a:extLst>
              <a:ext uri="{FF2B5EF4-FFF2-40B4-BE49-F238E27FC236}">
                <a16:creationId xmlns:a16="http://schemas.microsoft.com/office/drawing/2014/main" id="{0CC6E234-BA97-584D-A09C-EE1D79D1819F}"/>
              </a:ext>
            </a:extLst>
          </p:cNvPr>
          <p:cNvSpPr/>
          <p:nvPr/>
        </p:nvSpPr>
        <p:spPr>
          <a:xfrm>
            <a:off x="1497230" y="2370667"/>
            <a:ext cx="9197540" cy="3493264"/>
          </a:xfrm>
          <a:prstGeom prst="rect">
            <a:avLst/>
          </a:prstGeom>
        </p:spPr>
        <p:txBody>
          <a:bodyPr wrap="square" lIns="91440" tIns="45720" rIns="91440" bIns="45720" anchor="t">
            <a:spAutoFit/>
          </a:bodyPr>
          <a:lstStyle/>
          <a:p>
            <a:pPr algn="ctr">
              <a:defRPr/>
            </a:pPr>
            <a:r>
              <a:rPr lang="en-US" sz="1600" dirty="0">
                <a:solidFill>
                  <a:srgbClr val="9C2135"/>
                </a:solidFill>
                <a:latin typeface="Lato"/>
              </a:rPr>
              <a:t>Erin Parker</a:t>
            </a:r>
            <a:r>
              <a:rPr lang="en-US" sz="1600" dirty="0">
                <a:solidFill>
                  <a:schemeClr val="accent1"/>
                </a:solidFill>
                <a:latin typeface="Lato"/>
              </a:rPr>
              <a:t>,</a:t>
            </a:r>
            <a:r>
              <a:rPr lang="en-US" sz="1600" dirty="0">
                <a:solidFill>
                  <a:srgbClr val="9C2135"/>
                </a:solidFill>
                <a:latin typeface="Lato"/>
              </a:rPr>
              <a:t> </a:t>
            </a:r>
            <a:r>
              <a:rPr lang="en-US" sz="1600" i="1" dirty="0">
                <a:solidFill>
                  <a:schemeClr val="accent1"/>
                </a:solidFill>
                <a:latin typeface="Lato"/>
              </a:rPr>
              <a:t>Director, </a:t>
            </a:r>
            <a:r>
              <a:rPr lang="en-US" sz="1600" i="1" dirty="0">
                <a:solidFill>
                  <a:schemeClr val="accent1"/>
                </a:solidFill>
                <a:latin typeface="Lato"/>
                <a:hlinkClick r:id="rId3">
                  <a:extLst>
                    <a:ext uri="{A12FA001-AC4F-418D-AE19-62706E023703}">
                      <ahyp:hlinkClr xmlns:ahyp="http://schemas.microsoft.com/office/drawing/2018/hyperlinkcolor" val="tx"/>
                    </a:ext>
                  </a:extLst>
                </a:hlinkClick>
              </a:rPr>
              <a:t>esparker@uark.edu</a:t>
            </a:r>
            <a:r>
              <a:rPr lang="en-US" sz="1600" i="1" dirty="0">
                <a:solidFill>
                  <a:schemeClr val="accent1"/>
                </a:solidFill>
                <a:latin typeface="Lato"/>
              </a:rPr>
              <a:t> </a:t>
            </a:r>
          </a:p>
          <a:p>
            <a:pPr algn="ctr">
              <a:defRPr/>
            </a:pPr>
            <a:r>
              <a:rPr lang="en-US" sz="1600" dirty="0">
                <a:solidFill>
                  <a:srgbClr val="9C2135"/>
                </a:solidFill>
                <a:latin typeface="Lato"/>
              </a:rPr>
              <a:t>Carly Griffith </a:t>
            </a:r>
            <a:r>
              <a:rPr lang="en-US" sz="1600" dirty="0" err="1">
                <a:solidFill>
                  <a:srgbClr val="9C2135"/>
                </a:solidFill>
                <a:latin typeface="Lato"/>
              </a:rPr>
              <a:t>Hotvedt</a:t>
            </a:r>
            <a:r>
              <a:rPr lang="en-US" sz="1600" i="1" dirty="0">
                <a:solidFill>
                  <a:schemeClr val="accent1"/>
                </a:solidFill>
                <a:latin typeface="Lato"/>
              </a:rPr>
              <a:t>, Director of Tribal Enterprise,</a:t>
            </a:r>
            <a:r>
              <a:rPr lang="en-US" sz="1600" dirty="0">
                <a:solidFill>
                  <a:srgbClr val="0070C0"/>
                </a:solidFill>
                <a:latin typeface="Lato"/>
              </a:rPr>
              <a:t> </a:t>
            </a:r>
            <a:r>
              <a:rPr lang="en-US" sz="1600" dirty="0">
                <a:solidFill>
                  <a:schemeClr val="tx2"/>
                </a:solidFill>
                <a:latin typeface="Lato"/>
                <a:hlinkClick r:id="rId4">
                  <a:extLst>
                    <a:ext uri="{A12FA001-AC4F-418D-AE19-62706E023703}">
                      <ahyp:hlinkClr xmlns:ahyp="http://schemas.microsoft.com/office/drawing/2018/hyperlinkcolor" val="tx"/>
                    </a:ext>
                  </a:extLst>
                </a:hlinkClick>
              </a:rPr>
              <a:t>hotvedt@uark.edu</a:t>
            </a:r>
            <a:r>
              <a:rPr lang="en-US" sz="1600" dirty="0">
                <a:solidFill>
                  <a:schemeClr val="tx2"/>
                </a:solidFill>
                <a:latin typeface="Lato"/>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9C2135"/>
                </a:solidFill>
                <a:latin typeface="Lato"/>
              </a:rPr>
              <a:t>G. Blake Jackson</a:t>
            </a:r>
            <a:r>
              <a:rPr kumimoji="0" lang="en-US" sz="1600" i="0" u="none" strike="noStrike" kern="1200" cap="none" spc="0" normalizeH="0" baseline="0" noProof="0" dirty="0">
                <a:ln>
                  <a:noFill/>
                </a:ln>
                <a:solidFill>
                  <a:schemeClr val="accent1"/>
                </a:solidFill>
                <a:effectLst/>
                <a:uLnTx/>
                <a:uFillTx/>
                <a:latin typeface="Lato"/>
              </a:rPr>
              <a:t>,</a:t>
            </a:r>
            <a:r>
              <a:rPr kumimoji="0" lang="en-US" sz="1600" i="0" u="none" strike="noStrike" kern="1200" cap="none" spc="0" normalizeH="0" baseline="0" noProof="0" dirty="0">
                <a:ln>
                  <a:noFill/>
                </a:ln>
                <a:solidFill>
                  <a:srgbClr val="9C2135"/>
                </a:solidFill>
                <a:effectLst/>
                <a:uLnTx/>
                <a:uFillTx/>
                <a:latin typeface="Lato"/>
              </a:rPr>
              <a:t> </a:t>
            </a:r>
            <a:r>
              <a:rPr kumimoji="0" lang="en-US" sz="1600" i="1" u="none" strike="noStrike" kern="1200" cap="none" spc="0" normalizeH="0" baseline="0" noProof="0" dirty="0">
                <a:ln>
                  <a:noFill/>
                </a:ln>
                <a:solidFill>
                  <a:schemeClr val="accent1"/>
                </a:solidFill>
                <a:effectLst/>
                <a:uLnTx/>
                <a:uFillTx/>
                <a:latin typeface="Lato"/>
              </a:rPr>
              <a:t>Policy Officer and Staff Attorney, </a:t>
            </a:r>
            <a:r>
              <a:rPr lang="en-US" sz="1600" dirty="0">
                <a:solidFill>
                  <a:schemeClr val="tx2"/>
                </a:solidFill>
                <a:latin typeface="Lato"/>
                <a:hlinkClick r:id="rId5">
                  <a:extLst>
                    <a:ext uri="{A12FA001-AC4F-418D-AE19-62706E023703}">
                      <ahyp:hlinkClr xmlns:ahyp="http://schemas.microsoft.com/office/drawing/2018/hyperlinkcolor" val="tx"/>
                    </a:ext>
                  </a:extLst>
                </a:hlinkClick>
              </a:rPr>
              <a:t>gbjackso@uark.edu</a:t>
            </a:r>
            <a:r>
              <a:rPr lang="en-US" sz="1600" dirty="0">
                <a:solidFill>
                  <a:schemeClr val="tx2"/>
                </a:solidFill>
                <a:latin typeface="Lato"/>
              </a:rPr>
              <a:t> </a:t>
            </a:r>
          </a:p>
          <a:p>
            <a:pPr algn="ctr">
              <a:defRPr/>
            </a:pPr>
            <a:r>
              <a:rPr lang="en-US" sz="1600" dirty="0">
                <a:solidFill>
                  <a:srgbClr val="9C2135"/>
                </a:solidFill>
                <a:latin typeface="Lato"/>
              </a:rPr>
              <a:t>Josiah Griffin</a:t>
            </a:r>
            <a:r>
              <a:rPr lang="en-US" sz="1600" dirty="0">
                <a:solidFill>
                  <a:schemeClr val="accent1"/>
                </a:solidFill>
                <a:latin typeface="Lato"/>
              </a:rPr>
              <a:t>,</a:t>
            </a:r>
            <a:r>
              <a:rPr lang="en-US" sz="1600" dirty="0">
                <a:solidFill>
                  <a:srgbClr val="9C2135"/>
                </a:solidFill>
                <a:latin typeface="Lato"/>
              </a:rPr>
              <a:t> </a:t>
            </a:r>
            <a:r>
              <a:rPr lang="en-US" sz="1600" i="1" dirty="0">
                <a:solidFill>
                  <a:schemeClr val="accent1"/>
                </a:solidFill>
                <a:latin typeface="Lato"/>
              </a:rPr>
              <a:t>Program and Policy Specialist, </a:t>
            </a:r>
            <a:r>
              <a:rPr lang="en-US" sz="1600" dirty="0">
                <a:solidFill>
                  <a:schemeClr val="tx2"/>
                </a:solidFill>
                <a:latin typeface="Lato"/>
                <a:hlinkClick r:id="rId6">
                  <a:extLst>
                    <a:ext uri="{A12FA001-AC4F-418D-AE19-62706E023703}">
                      <ahyp:hlinkClr xmlns:ahyp="http://schemas.microsoft.com/office/drawing/2018/hyperlinkcolor" val="tx"/>
                    </a:ext>
                  </a:extLst>
                </a:hlinkClick>
              </a:rPr>
              <a:t>jwg012@uark.edu</a:t>
            </a:r>
            <a:endParaRPr lang="en-US" sz="1600" dirty="0">
              <a:solidFill>
                <a:schemeClr val="tx2"/>
              </a:solidFill>
              <a:latin typeface="Lato"/>
            </a:endParaRPr>
          </a:p>
          <a:p>
            <a:pPr algn="ctr">
              <a:defRPr/>
            </a:pPr>
            <a:r>
              <a:rPr lang="en-US" sz="1600" dirty="0">
                <a:solidFill>
                  <a:srgbClr val="9C2135"/>
                </a:solidFill>
                <a:latin typeface="Lato"/>
              </a:rPr>
              <a:t>Whitney Sawney</a:t>
            </a:r>
            <a:r>
              <a:rPr lang="en-US" sz="1600" dirty="0">
                <a:solidFill>
                  <a:schemeClr val="accent1"/>
                </a:solidFill>
                <a:latin typeface="Lato"/>
              </a:rPr>
              <a:t>,</a:t>
            </a:r>
            <a:r>
              <a:rPr lang="en-US" sz="1600" dirty="0">
                <a:solidFill>
                  <a:srgbClr val="9C2135"/>
                </a:solidFill>
                <a:latin typeface="Lato"/>
              </a:rPr>
              <a:t> </a:t>
            </a:r>
            <a:r>
              <a:rPr lang="en-US" sz="1600" i="1" dirty="0">
                <a:solidFill>
                  <a:schemeClr val="accent1"/>
                </a:solidFill>
                <a:latin typeface="Lato"/>
              </a:rPr>
              <a:t>Communications Manager and Program Specialist, </a:t>
            </a:r>
            <a:r>
              <a:rPr lang="en-US" sz="1600" dirty="0">
                <a:solidFill>
                  <a:schemeClr val="tx2"/>
                </a:solidFill>
                <a:latin typeface="Lato"/>
                <a:hlinkClick r:id="rId7">
                  <a:extLst>
                    <a:ext uri="{A12FA001-AC4F-418D-AE19-62706E023703}">
                      <ahyp:hlinkClr xmlns:ahyp="http://schemas.microsoft.com/office/drawing/2018/hyperlinkcolor" val="tx"/>
                    </a:ext>
                  </a:extLst>
                </a:hlinkClick>
              </a:rPr>
              <a:t>wsawney@uark.edu</a:t>
            </a:r>
            <a:endParaRPr lang="en-US" sz="1600" dirty="0">
              <a:solidFill>
                <a:schemeClr val="tx2"/>
              </a:solidFill>
              <a:latin typeface="Lato"/>
            </a:endParaRPr>
          </a:p>
          <a:p>
            <a:pPr algn="ctr">
              <a:defRPr/>
            </a:pPr>
            <a:r>
              <a:rPr lang="en-US" sz="1600" dirty="0">
                <a:solidFill>
                  <a:schemeClr val="tx2"/>
                </a:solidFill>
                <a:latin typeface="Lato"/>
              </a:rPr>
              <a:t> </a:t>
            </a:r>
            <a:r>
              <a:rPr lang="en-US" sz="1600" dirty="0">
                <a:solidFill>
                  <a:srgbClr val="9C2135"/>
                </a:solidFill>
                <a:latin typeface="Lato"/>
              </a:rPr>
              <a:t>Brenton Jones</a:t>
            </a:r>
            <a:r>
              <a:rPr lang="en-US" sz="1600" dirty="0">
                <a:solidFill>
                  <a:schemeClr val="accent1"/>
                </a:solidFill>
                <a:latin typeface="Lato"/>
              </a:rPr>
              <a:t>,</a:t>
            </a:r>
            <a:r>
              <a:rPr lang="en-US" sz="1600" dirty="0">
                <a:solidFill>
                  <a:srgbClr val="9C2135"/>
                </a:solidFill>
                <a:latin typeface="Lato"/>
              </a:rPr>
              <a:t> </a:t>
            </a:r>
            <a:r>
              <a:rPr lang="en-US" sz="1600" i="1" dirty="0">
                <a:solidFill>
                  <a:schemeClr val="accent1"/>
                </a:solidFill>
                <a:latin typeface="Lato"/>
              </a:rPr>
              <a:t>Budget and Grant Specialist, </a:t>
            </a:r>
            <a:r>
              <a:rPr lang="en-US" sz="1600" dirty="0">
                <a:solidFill>
                  <a:schemeClr val="tx2"/>
                </a:solidFill>
                <a:latin typeface="Lato"/>
                <a:hlinkClick r:id="rId8">
                  <a:extLst>
                    <a:ext uri="{A12FA001-AC4F-418D-AE19-62706E023703}">
                      <ahyp:hlinkClr xmlns:ahyp="http://schemas.microsoft.com/office/drawing/2018/hyperlinkcolor" val="tx"/>
                    </a:ext>
                  </a:extLst>
                </a:hlinkClick>
              </a:rPr>
              <a:t>baj005@uark.edu</a:t>
            </a:r>
            <a:endParaRPr lang="en-US" sz="1600" dirty="0">
              <a:solidFill>
                <a:schemeClr val="tx2"/>
              </a:solidFill>
              <a:latin typeface="Lato"/>
            </a:endParaRPr>
          </a:p>
          <a:p>
            <a:pPr algn="ctr">
              <a:defRPr/>
            </a:pPr>
            <a:r>
              <a:rPr lang="en-US" sz="1600" dirty="0">
                <a:solidFill>
                  <a:srgbClr val="9C2135"/>
                </a:solidFill>
                <a:latin typeface="Lato"/>
              </a:rPr>
              <a:t>Nikki Young</a:t>
            </a:r>
            <a:r>
              <a:rPr lang="en-US" sz="1600" dirty="0">
                <a:solidFill>
                  <a:schemeClr val="accent1"/>
                </a:solidFill>
                <a:latin typeface="Lato"/>
              </a:rPr>
              <a:t>,</a:t>
            </a:r>
            <a:r>
              <a:rPr lang="en-US" sz="1600" dirty="0">
                <a:solidFill>
                  <a:srgbClr val="9C2135"/>
                </a:solidFill>
                <a:latin typeface="Lato"/>
              </a:rPr>
              <a:t> </a:t>
            </a:r>
            <a:r>
              <a:rPr lang="en-US" sz="1600" i="1" dirty="0">
                <a:solidFill>
                  <a:schemeClr val="accent1"/>
                </a:solidFill>
                <a:latin typeface="Lato"/>
              </a:rPr>
              <a:t>Administrative Assistant, </a:t>
            </a:r>
            <a:r>
              <a:rPr lang="en-US" sz="1600" dirty="0">
                <a:solidFill>
                  <a:schemeClr val="tx2"/>
                </a:solidFill>
                <a:latin typeface="Lato"/>
                <a:hlinkClick r:id="rId9">
                  <a:extLst>
                    <a:ext uri="{A12FA001-AC4F-418D-AE19-62706E023703}">
                      <ahyp:hlinkClr xmlns:ahyp="http://schemas.microsoft.com/office/drawing/2018/hyperlinkcolor" val="tx"/>
                    </a:ext>
                  </a:extLst>
                </a:hlinkClick>
              </a:rPr>
              <a:t>any007@uark.edu</a:t>
            </a:r>
            <a:r>
              <a:rPr lang="en-US" sz="1600" dirty="0">
                <a:solidFill>
                  <a:schemeClr val="tx2"/>
                </a:solidFill>
                <a:latin typeface="Lato"/>
              </a:rPr>
              <a:t> </a:t>
            </a:r>
            <a:endParaRPr kumimoji="0" lang="en-US" sz="2000" b="1" u="none" strike="noStrike" kern="1200" cap="none" spc="0" normalizeH="0" baseline="0" noProof="0" dirty="0">
              <a:ln>
                <a:noFill/>
              </a:ln>
              <a:solidFill>
                <a:srgbClr val="0070C0"/>
              </a:solidFill>
              <a:effectLst/>
              <a:uLnTx/>
              <a:uFillTx/>
              <a:latin typeface="Lat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u="none" strike="noStrike" kern="1200" cap="none" spc="0" normalizeH="0" baseline="0" noProof="0" dirty="0">
              <a:ln>
                <a:noFill/>
              </a:ln>
              <a:solidFill>
                <a:schemeClr val="accent1"/>
              </a:solidFill>
              <a:effectLst/>
              <a:uLnTx/>
              <a:uFillTx/>
              <a:latin typeface="Lat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9C2135"/>
                </a:solidFill>
                <a:effectLst/>
                <a:uLnTx/>
                <a:uFillTx/>
                <a:latin typeface="Lato"/>
              </a:rPr>
              <a:t>Indigenous Food and Agriculture Initiative</a:t>
            </a:r>
            <a:endParaRPr lang="en-US" b="1" i="0" u="none" strike="noStrike" kern="1200" cap="none" spc="0" normalizeH="0" baseline="0" noProof="0" dirty="0">
              <a:ln>
                <a:noFill/>
              </a:ln>
              <a:solidFill>
                <a:srgbClr val="9C2135"/>
              </a:solidFill>
              <a:effectLst/>
              <a:uLnTx/>
              <a:uFillTx/>
              <a:latin typeface="Lato"/>
            </a:endParaRPr>
          </a:p>
          <a:p>
            <a:pPr algn="ctr">
              <a:defRPr/>
            </a:pPr>
            <a:r>
              <a:rPr kumimoji="0" lang="en-US" b="1" i="0" u="none" strike="noStrike" kern="1200" cap="none" spc="0" normalizeH="0" baseline="0" noProof="0" dirty="0">
                <a:ln>
                  <a:noFill/>
                </a:ln>
                <a:solidFill>
                  <a:schemeClr val="accent1"/>
                </a:solidFill>
                <a:effectLst/>
                <a:uLnTx/>
                <a:uFillTx/>
                <a:latin typeface="Lato"/>
              </a:rPr>
              <a:t>University of Arkansas</a:t>
            </a:r>
            <a:r>
              <a:rPr lang="en-US" b="1" dirty="0">
                <a:solidFill>
                  <a:schemeClr val="accent1"/>
                </a:solidFill>
                <a:latin typeface="Lato"/>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b="1" i="0" u="none" strike="noStrike" kern="1200" cap="none" spc="0" normalizeH="0" baseline="0" noProof="0" dirty="0">
                <a:ln>
                  <a:noFill/>
                </a:ln>
                <a:solidFill>
                  <a:schemeClr val="accent1"/>
                </a:solidFill>
                <a:effectLst/>
                <a:uLnTx/>
                <a:uFillTx/>
                <a:latin typeface="Lato"/>
              </a:rPr>
              <a:t>Fayetteville, AR</a:t>
            </a:r>
            <a:r>
              <a:rPr lang="en-US" b="1" dirty="0">
                <a:solidFill>
                  <a:schemeClr val="accent1"/>
                </a:solidFill>
                <a:latin typeface="Lato"/>
              </a:rPr>
              <a:t> </a:t>
            </a:r>
            <a:endParaRPr lang="en-US" b="1" i="0" u="none" strike="noStrike" kern="1200" cap="none" spc="0" normalizeH="0" baseline="0" noProof="0" dirty="0">
              <a:ln>
                <a:noFill/>
              </a:ln>
              <a:solidFill>
                <a:schemeClr val="accent1"/>
              </a:solidFill>
              <a:effectLst/>
              <a:uLnTx/>
              <a:uFillTx/>
              <a:latin typeface="Lat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0" u="none" strike="noStrike" kern="1200" cap="none" spc="0" normalizeH="0" baseline="0" noProof="0" dirty="0">
              <a:ln>
                <a:noFill/>
              </a:ln>
              <a:solidFill>
                <a:srgbClr val="0070C0"/>
              </a:solidFill>
              <a:effectLst/>
              <a:uLnTx/>
              <a:uFillTx/>
              <a:latin typeface="Lato"/>
              <a:hlinkClick r:id="rId10" invalidUrl="http://"/>
            </a:endParaRPr>
          </a:p>
          <a:p>
            <a:pPr algn="ctr">
              <a:defRPr/>
            </a:pPr>
            <a:r>
              <a:rPr lang="en-US" sz="1600" b="1" dirty="0">
                <a:solidFill>
                  <a:srgbClr val="0070C0"/>
                </a:solidFill>
                <a:latin typeface="Lato"/>
                <a:hlinkClick r:id="rId11">
                  <a:extLst>
                    <a:ext uri="{A12FA001-AC4F-418D-AE19-62706E023703}">
                      <ahyp:hlinkClr xmlns:ahyp="http://schemas.microsoft.com/office/drawing/2018/hyperlinkcolor" val="tx"/>
                    </a:ext>
                  </a:extLst>
                </a:hlinkClick>
              </a:rPr>
              <a:t>www.indigenousfoodandag.com</a:t>
            </a:r>
            <a:r>
              <a:rPr lang="en-US" sz="1600" b="1" dirty="0">
                <a:solidFill>
                  <a:srgbClr val="0070C0"/>
                </a:solidFill>
                <a:latin typeface="Lato"/>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Lato"/>
                <a:hlinkClick r:id="rId11">
                  <a:extLst>
                    <a:ext uri="{A12FA001-AC4F-418D-AE19-62706E023703}">
                      <ahyp:hlinkClr xmlns:ahyp="http://schemas.microsoft.com/office/drawing/2018/hyperlinkcolor" val="tx"/>
                    </a:ext>
                  </a:extLst>
                </a:hlinkClick>
              </a:rPr>
              <a:t>www.nativefoodsafety.org</a:t>
            </a:r>
            <a:endParaRPr kumimoji="0" lang="en-US" sz="1600" b="1" i="0" u="none" strike="noStrike" kern="1200" cap="none" spc="0" normalizeH="0" baseline="0" noProof="0" dirty="0">
              <a:ln>
                <a:noFill/>
              </a:ln>
              <a:solidFill>
                <a:srgbClr val="0070C0"/>
              </a:solidFill>
              <a:effectLst/>
              <a:uLnTx/>
              <a:uFillTx/>
              <a:latin typeface="Lato"/>
            </a:endParaRPr>
          </a:p>
        </p:txBody>
      </p:sp>
      <p:pic>
        <p:nvPicPr>
          <p:cNvPr id="8" name="Picture 7" descr="A close up of a logo&#10;&#10;Description automatically generated">
            <a:extLst>
              <a:ext uri="{FF2B5EF4-FFF2-40B4-BE49-F238E27FC236}">
                <a16:creationId xmlns:a16="http://schemas.microsoft.com/office/drawing/2014/main" id="{5F84AEB9-40F0-8647-B064-4D07E2ED9D3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167525" y="353835"/>
            <a:ext cx="1707296" cy="1707296"/>
          </a:xfrm>
          <a:prstGeom prst="rect">
            <a:avLst/>
          </a:prstGeom>
        </p:spPr>
      </p:pic>
      <p:pic>
        <p:nvPicPr>
          <p:cNvPr id="11" name="Picture 10" descr="A close up of a sign&#10;&#10;Description automatically generated">
            <a:extLst>
              <a:ext uri="{FF2B5EF4-FFF2-40B4-BE49-F238E27FC236}">
                <a16:creationId xmlns:a16="http://schemas.microsoft.com/office/drawing/2014/main" id="{0D70B930-6946-8E4C-B7CD-B29CD45DA8C9}"/>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74821" y="405549"/>
            <a:ext cx="2149653" cy="1634125"/>
          </a:xfrm>
          <a:prstGeom prst="rect">
            <a:avLst/>
          </a:prstGeom>
        </p:spPr>
      </p:pic>
    </p:spTree>
    <p:extLst>
      <p:ext uri="{BB962C8B-B14F-4D97-AF65-F5344CB8AC3E}">
        <p14:creationId xmlns:p14="http://schemas.microsoft.com/office/powerpoint/2010/main" val="3983422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36036" y="660908"/>
            <a:ext cx="2995295" cy="756920"/>
          </a:xfrm>
          <a:prstGeom prst="rect">
            <a:avLst/>
          </a:prstGeom>
        </p:spPr>
        <p:txBody>
          <a:bodyPr vert="horz" wrap="square" lIns="0" tIns="12700" rIns="0" bIns="0" rtlCol="0">
            <a:spAutoFit/>
          </a:bodyPr>
          <a:lstStyle/>
          <a:p>
            <a:pPr marL="12700">
              <a:lnSpc>
                <a:spcPct val="100000"/>
              </a:lnSpc>
              <a:spcBef>
                <a:spcPts val="100"/>
              </a:spcBef>
            </a:pPr>
            <a:r>
              <a:rPr sz="4800" b="1" i="0" spc="-865" dirty="0">
                <a:solidFill>
                  <a:srgbClr val="000000"/>
                </a:solidFill>
                <a:latin typeface="Arial"/>
                <a:cs typeface="Arial"/>
              </a:rPr>
              <a:t>C</a:t>
            </a:r>
            <a:r>
              <a:rPr sz="4800" b="1" i="0" spc="-585" dirty="0">
                <a:solidFill>
                  <a:srgbClr val="000000"/>
                </a:solidFill>
                <a:latin typeface="Arial"/>
                <a:cs typeface="Arial"/>
              </a:rPr>
              <a:t>r</a:t>
            </a:r>
            <a:r>
              <a:rPr sz="4800" b="1" i="0" spc="-465" dirty="0">
                <a:solidFill>
                  <a:srgbClr val="000000"/>
                </a:solidFill>
                <a:latin typeface="Arial"/>
                <a:cs typeface="Arial"/>
              </a:rPr>
              <a:t>ed</a:t>
            </a:r>
            <a:r>
              <a:rPr sz="4800" b="1" i="0" spc="-310" dirty="0">
                <a:solidFill>
                  <a:srgbClr val="000000"/>
                </a:solidFill>
                <a:latin typeface="Arial"/>
                <a:cs typeface="Arial"/>
              </a:rPr>
              <a:t>i</a:t>
            </a:r>
            <a:r>
              <a:rPr sz="4800" b="1" i="0" spc="65" dirty="0">
                <a:solidFill>
                  <a:srgbClr val="000000"/>
                </a:solidFill>
                <a:latin typeface="Arial"/>
                <a:cs typeface="Arial"/>
              </a:rPr>
              <a:t>t</a:t>
            </a:r>
            <a:r>
              <a:rPr sz="4800" b="1" i="0" spc="-545" dirty="0">
                <a:solidFill>
                  <a:srgbClr val="000000"/>
                </a:solidFill>
                <a:latin typeface="Arial"/>
                <a:cs typeface="Arial"/>
              </a:rPr>
              <a:t> </a:t>
            </a:r>
            <a:r>
              <a:rPr sz="4800" b="1" i="0" spc="-935" dirty="0">
                <a:solidFill>
                  <a:srgbClr val="000000"/>
                </a:solidFill>
                <a:latin typeface="Arial"/>
                <a:cs typeface="Arial"/>
              </a:rPr>
              <a:t>B</a:t>
            </a:r>
            <a:r>
              <a:rPr sz="4800" b="1" i="0" spc="-450" dirty="0">
                <a:solidFill>
                  <a:srgbClr val="000000"/>
                </a:solidFill>
                <a:latin typeface="Arial"/>
                <a:cs typeface="Arial"/>
              </a:rPr>
              <a:t>a</a:t>
            </a:r>
            <a:r>
              <a:rPr sz="4800" b="1" i="0" spc="-765" dirty="0">
                <a:solidFill>
                  <a:srgbClr val="000000"/>
                </a:solidFill>
                <a:latin typeface="Arial"/>
                <a:cs typeface="Arial"/>
              </a:rPr>
              <a:t>s</a:t>
            </a:r>
            <a:r>
              <a:rPr sz="4800" b="1" i="0" spc="-465" dirty="0">
                <a:solidFill>
                  <a:srgbClr val="000000"/>
                </a:solidFill>
                <a:latin typeface="Arial"/>
                <a:cs typeface="Arial"/>
              </a:rPr>
              <a:t>i</a:t>
            </a:r>
            <a:r>
              <a:rPr sz="4800" b="1" i="0" spc="-810" dirty="0">
                <a:solidFill>
                  <a:srgbClr val="000000"/>
                </a:solidFill>
                <a:latin typeface="Arial"/>
                <a:cs typeface="Arial"/>
              </a:rPr>
              <a:t>c</a:t>
            </a:r>
            <a:r>
              <a:rPr sz="4800" b="1" i="0" spc="-755" dirty="0">
                <a:solidFill>
                  <a:srgbClr val="000000"/>
                </a:solidFill>
                <a:latin typeface="Arial"/>
                <a:cs typeface="Arial"/>
              </a:rPr>
              <a:t>s</a:t>
            </a:r>
            <a:endParaRPr sz="4800" b="1" dirty="0">
              <a:latin typeface="Arial"/>
              <a:cs typeface="Arial"/>
            </a:endParaRPr>
          </a:p>
        </p:txBody>
      </p:sp>
      <p:sp>
        <p:nvSpPr>
          <p:cNvPr id="4" name="object 4"/>
          <p:cNvSpPr txBox="1">
            <a:spLocks noGrp="1"/>
          </p:cNvSpPr>
          <p:nvPr>
            <p:ph type="ftr" sz="quarter" idx="5"/>
          </p:nvPr>
        </p:nvSpPr>
        <p:spPr>
          <a:xfrm>
            <a:off x="3972595" y="6505519"/>
            <a:ext cx="4249420" cy="273684"/>
          </a:xfrm>
          <a:prstGeom prst="rect">
            <a:avLst/>
          </a:prstGeom>
        </p:spPr>
        <p:txBody>
          <a:bodyPr vert="horz" wrap="square" lIns="0" tIns="0" rIns="0" bIns="0" rtlCol="0">
            <a:spAutoFit/>
          </a:bodyPr>
          <a:lstStyle>
            <a:defPPr>
              <a:defRPr lang="en-US"/>
            </a:defPPr>
            <a:lvl1pPr marL="0" algn="l" defTabSz="914400" rtl="0" eaLnBrk="1" latinLnBrk="0" hangingPunct="1">
              <a:defRPr sz="160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20"/>
              </a:spcBef>
            </a:pPr>
            <a:r>
              <a:rPr lang="en-US" spc="-65" dirty="0"/>
              <a:t>IN</a:t>
            </a:r>
            <a:r>
              <a:rPr lang="en-US" spc="-150" dirty="0"/>
              <a:t>D</a:t>
            </a:r>
            <a:r>
              <a:rPr lang="en-US" spc="-70" dirty="0"/>
              <a:t>I</a:t>
            </a:r>
            <a:r>
              <a:rPr lang="en-US" spc="-175" dirty="0"/>
              <a:t>G</a:t>
            </a:r>
            <a:r>
              <a:rPr lang="en-US" spc="-300" dirty="0"/>
              <a:t>E</a:t>
            </a:r>
            <a:r>
              <a:rPr lang="en-US" spc="-110" dirty="0"/>
              <a:t>N</a:t>
            </a:r>
            <a:r>
              <a:rPr lang="en-US" spc="-160" dirty="0"/>
              <a:t>O</a:t>
            </a:r>
            <a:r>
              <a:rPr lang="en-US" spc="-110" dirty="0"/>
              <a:t>U</a:t>
            </a:r>
            <a:r>
              <a:rPr lang="en-US" spc="-315" dirty="0"/>
              <a:t>S</a:t>
            </a:r>
            <a:r>
              <a:rPr lang="en-US" spc="-80" dirty="0"/>
              <a:t> </a:t>
            </a:r>
            <a:r>
              <a:rPr lang="en-US" spc="-254" dirty="0"/>
              <a:t>F</a:t>
            </a:r>
            <a:r>
              <a:rPr lang="en-US" spc="-160" dirty="0"/>
              <a:t>OO</a:t>
            </a:r>
            <a:r>
              <a:rPr lang="en-US" spc="-150" dirty="0"/>
              <a:t>D</a:t>
            </a:r>
            <a:r>
              <a:rPr lang="en-US" spc="-80" dirty="0"/>
              <a:t> </a:t>
            </a:r>
            <a:r>
              <a:rPr lang="en-US" spc="-185" dirty="0"/>
              <a:t>A</a:t>
            </a:r>
            <a:r>
              <a:rPr lang="en-US" spc="-110" dirty="0"/>
              <a:t>N</a:t>
            </a:r>
            <a:r>
              <a:rPr lang="en-US" spc="-150" dirty="0"/>
              <a:t>D</a:t>
            </a:r>
            <a:r>
              <a:rPr lang="en-US" spc="-80" dirty="0"/>
              <a:t> </a:t>
            </a:r>
            <a:r>
              <a:rPr lang="en-US" spc="-204" dirty="0"/>
              <a:t>A</a:t>
            </a:r>
            <a:r>
              <a:rPr lang="en-US" spc="-220" dirty="0"/>
              <a:t>G</a:t>
            </a:r>
            <a:r>
              <a:rPr lang="en-US" spc="-260" dirty="0"/>
              <a:t>R</a:t>
            </a:r>
            <a:r>
              <a:rPr lang="en-US" spc="-100" dirty="0"/>
              <a:t>I</a:t>
            </a:r>
            <a:r>
              <a:rPr lang="en-US" spc="-240" dirty="0"/>
              <a:t>C</a:t>
            </a:r>
            <a:r>
              <a:rPr lang="en-US" spc="-110" dirty="0"/>
              <a:t>U</a:t>
            </a:r>
            <a:r>
              <a:rPr lang="en-US" spc="-425" dirty="0"/>
              <a:t>L</a:t>
            </a:r>
            <a:r>
              <a:rPr lang="en-US" spc="-195" dirty="0"/>
              <a:t>T</a:t>
            </a:r>
            <a:r>
              <a:rPr lang="en-US" spc="-110" dirty="0"/>
              <a:t>U</a:t>
            </a:r>
            <a:r>
              <a:rPr lang="en-US" spc="-260" dirty="0"/>
              <a:t>R</a:t>
            </a:r>
            <a:r>
              <a:rPr lang="en-US" spc="-290" dirty="0"/>
              <a:t>E</a:t>
            </a:r>
            <a:r>
              <a:rPr lang="en-US" spc="-90" dirty="0"/>
              <a:t> </a:t>
            </a:r>
            <a:r>
              <a:rPr lang="en-US" spc="-65" dirty="0"/>
              <a:t>IN</a:t>
            </a:r>
            <a:r>
              <a:rPr lang="en-US" spc="-110" dirty="0"/>
              <a:t>IT</a:t>
            </a:r>
            <a:r>
              <a:rPr lang="en-US" spc="-25" dirty="0"/>
              <a:t>I</a:t>
            </a:r>
            <a:r>
              <a:rPr lang="en-US" spc="-310" dirty="0"/>
              <a:t>A</a:t>
            </a:r>
            <a:r>
              <a:rPr lang="en-US" spc="-195" dirty="0"/>
              <a:t>T</a:t>
            </a:r>
            <a:r>
              <a:rPr lang="en-US" spc="-50" dirty="0"/>
              <a:t>I</a:t>
            </a:r>
            <a:r>
              <a:rPr lang="en-US" spc="-100" dirty="0"/>
              <a:t>V</a:t>
            </a:r>
            <a:r>
              <a:rPr lang="en-US" spc="-290" dirty="0"/>
              <a:t>E</a:t>
            </a:r>
            <a:endParaRPr spc="-290" dirty="0"/>
          </a:p>
        </p:txBody>
      </p:sp>
      <p:sp>
        <p:nvSpPr>
          <p:cNvPr id="3" name="object 3"/>
          <p:cNvSpPr txBox="1"/>
          <p:nvPr/>
        </p:nvSpPr>
        <p:spPr>
          <a:xfrm>
            <a:off x="2425063" y="1821179"/>
            <a:ext cx="7230745" cy="2860911"/>
          </a:xfrm>
          <a:prstGeom prst="rect">
            <a:avLst/>
          </a:prstGeom>
        </p:spPr>
        <p:txBody>
          <a:bodyPr vert="horz" wrap="square" lIns="0" tIns="38735" rIns="0" bIns="0" rtlCol="0">
            <a:spAutoFit/>
          </a:bodyPr>
          <a:lstStyle/>
          <a:p>
            <a:pPr marL="102235" marR="36830" indent="-88900">
              <a:lnSpc>
                <a:spcPct val="91500"/>
              </a:lnSpc>
              <a:spcBef>
                <a:spcPts val="305"/>
              </a:spcBef>
              <a:buClr>
                <a:srgbClr val="638030"/>
              </a:buClr>
              <a:buSzPct val="90000"/>
              <a:buChar char="•"/>
              <a:tabLst>
                <a:tab pos="102235" algn="l"/>
              </a:tabLst>
            </a:pPr>
            <a:r>
              <a:rPr sz="2000" spc="-45" dirty="0">
                <a:solidFill>
                  <a:srgbClr val="9D2234"/>
                </a:solidFill>
                <a:latin typeface="Arial"/>
                <a:cs typeface="Arial"/>
              </a:rPr>
              <a:t>Credit </a:t>
            </a:r>
            <a:r>
              <a:rPr sz="2000" spc="-30" dirty="0">
                <a:solidFill>
                  <a:srgbClr val="9D2234"/>
                </a:solidFill>
                <a:latin typeface="Arial"/>
                <a:cs typeface="Arial"/>
              </a:rPr>
              <a:t>is </a:t>
            </a:r>
            <a:r>
              <a:rPr sz="2000" dirty="0">
                <a:solidFill>
                  <a:srgbClr val="9D2234"/>
                </a:solidFill>
                <a:latin typeface="Arial"/>
                <a:cs typeface="Arial"/>
              </a:rPr>
              <a:t>a </a:t>
            </a:r>
            <a:r>
              <a:rPr sz="2000" spc="-40" dirty="0">
                <a:solidFill>
                  <a:srgbClr val="9D2234"/>
                </a:solidFill>
                <a:latin typeface="Arial"/>
                <a:cs typeface="Arial"/>
              </a:rPr>
              <a:t>contractual </a:t>
            </a:r>
            <a:r>
              <a:rPr sz="2000" spc="-65" dirty="0">
                <a:solidFill>
                  <a:srgbClr val="9D2234"/>
                </a:solidFill>
                <a:latin typeface="Arial"/>
                <a:cs typeface="Arial"/>
              </a:rPr>
              <a:t>agreement </a:t>
            </a:r>
            <a:r>
              <a:rPr sz="2000" dirty="0">
                <a:solidFill>
                  <a:srgbClr val="9D2234"/>
                </a:solidFill>
                <a:latin typeface="Arial"/>
                <a:cs typeface="Arial"/>
              </a:rPr>
              <a:t>in </a:t>
            </a:r>
            <a:r>
              <a:rPr sz="2000" spc="-45" dirty="0">
                <a:solidFill>
                  <a:srgbClr val="9D2234"/>
                </a:solidFill>
                <a:latin typeface="Arial"/>
                <a:cs typeface="Arial"/>
              </a:rPr>
              <a:t>which </a:t>
            </a:r>
            <a:r>
              <a:rPr sz="2000" dirty="0">
                <a:solidFill>
                  <a:srgbClr val="9D2234"/>
                </a:solidFill>
                <a:latin typeface="Arial"/>
                <a:cs typeface="Arial"/>
              </a:rPr>
              <a:t>a </a:t>
            </a:r>
            <a:r>
              <a:rPr sz="2000" spc="-15" dirty="0">
                <a:solidFill>
                  <a:srgbClr val="9D2234"/>
                </a:solidFill>
                <a:latin typeface="Arial"/>
                <a:cs typeface="Arial"/>
              </a:rPr>
              <a:t>borrower </a:t>
            </a:r>
            <a:r>
              <a:rPr sz="2000" spc="-90" dirty="0">
                <a:solidFill>
                  <a:srgbClr val="9D2234"/>
                </a:solidFill>
                <a:latin typeface="Arial"/>
                <a:cs typeface="Arial"/>
              </a:rPr>
              <a:t>receives </a:t>
            </a:r>
            <a:r>
              <a:rPr sz="2000" spc="-85" dirty="0">
                <a:solidFill>
                  <a:srgbClr val="9D2234"/>
                </a:solidFill>
                <a:latin typeface="Arial"/>
                <a:cs typeface="Arial"/>
              </a:rPr>
              <a:t> </a:t>
            </a:r>
            <a:r>
              <a:rPr sz="2000" spc="-50" dirty="0">
                <a:solidFill>
                  <a:srgbClr val="9D2234"/>
                </a:solidFill>
                <a:latin typeface="Arial"/>
                <a:cs typeface="Arial"/>
              </a:rPr>
              <a:t>so</a:t>
            </a:r>
            <a:r>
              <a:rPr sz="2000" spc="-55" dirty="0">
                <a:solidFill>
                  <a:srgbClr val="9D2234"/>
                </a:solidFill>
                <a:latin typeface="Arial"/>
                <a:cs typeface="Arial"/>
              </a:rPr>
              <a:t>me</a:t>
            </a:r>
            <a:r>
              <a:rPr sz="2000" spc="-60" dirty="0">
                <a:solidFill>
                  <a:srgbClr val="9D2234"/>
                </a:solidFill>
                <a:latin typeface="Arial"/>
                <a:cs typeface="Arial"/>
              </a:rPr>
              <a:t>t</a:t>
            </a:r>
            <a:r>
              <a:rPr sz="2000" spc="-55" dirty="0">
                <a:solidFill>
                  <a:srgbClr val="9D2234"/>
                </a:solidFill>
                <a:latin typeface="Arial"/>
                <a:cs typeface="Arial"/>
              </a:rPr>
              <a:t>h</a:t>
            </a:r>
            <a:r>
              <a:rPr sz="2000" spc="-45" dirty="0">
                <a:solidFill>
                  <a:srgbClr val="9D2234"/>
                </a:solidFill>
                <a:latin typeface="Arial"/>
                <a:cs typeface="Arial"/>
              </a:rPr>
              <a:t>i</a:t>
            </a:r>
            <a:r>
              <a:rPr sz="2000" spc="-55" dirty="0">
                <a:solidFill>
                  <a:srgbClr val="9D2234"/>
                </a:solidFill>
                <a:latin typeface="Arial"/>
                <a:cs typeface="Arial"/>
              </a:rPr>
              <a:t>n</a:t>
            </a:r>
            <a:r>
              <a:rPr sz="2000" dirty="0">
                <a:solidFill>
                  <a:srgbClr val="9D2234"/>
                </a:solidFill>
                <a:latin typeface="Arial"/>
                <a:cs typeface="Arial"/>
              </a:rPr>
              <a:t>g</a:t>
            </a:r>
            <a:r>
              <a:rPr sz="2000" spc="-355" dirty="0">
                <a:solidFill>
                  <a:srgbClr val="9D2234"/>
                </a:solidFill>
                <a:latin typeface="Arial"/>
                <a:cs typeface="Arial"/>
              </a:rPr>
              <a:t> </a:t>
            </a:r>
            <a:r>
              <a:rPr sz="2000" spc="20" dirty="0">
                <a:solidFill>
                  <a:srgbClr val="9D2234"/>
                </a:solidFill>
                <a:latin typeface="Arial"/>
                <a:cs typeface="Arial"/>
              </a:rPr>
              <a:t>o</a:t>
            </a:r>
            <a:r>
              <a:rPr sz="2000" dirty="0">
                <a:solidFill>
                  <a:srgbClr val="9D2234"/>
                </a:solidFill>
                <a:latin typeface="Arial"/>
                <a:cs typeface="Arial"/>
              </a:rPr>
              <a:t>f</a:t>
            </a:r>
            <a:r>
              <a:rPr sz="2000" spc="-155" dirty="0">
                <a:solidFill>
                  <a:srgbClr val="9D2234"/>
                </a:solidFill>
                <a:latin typeface="Arial"/>
                <a:cs typeface="Arial"/>
              </a:rPr>
              <a:t> </a:t>
            </a:r>
            <a:r>
              <a:rPr sz="2000" spc="-60" dirty="0">
                <a:solidFill>
                  <a:srgbClr val="9D2234"/>
                </a:solidFill>
                <a:latin typeface="Arial"/>
                <a:cs typeface="Arial"/>
              </a:rPr>
              <a:t>va</a:t>
            </a:r>
            <a:r>
              <a:rPr sz="2000" spc="-55" dirty="0">
                <a:solidFill>
                  <a:srgbClr val="9D2234"/>
                </a:solidFill>
                <a:latin typeface="Arial"/>
                <a:cs typeface="Arial"/>
              </a:rPr>
              <a:t>l</a:t>
            </a:r>
            <a:r>
              <a:rPr sz="2000" spc="-65" dirty="0">
                <a:solidFill>
                  <a:srgbClr val="9D2234"/>
                </a:solidFill>
                <a:latin typeface="Arial"/>
                <a:cs typeface="Arial"/>
              </a:rPr>
              <a:t>u</a:t>
            </a:r>
            <a:r>
              <a:rPr sz="2000" dirty="0">
                <a:solidFill>
                  <a:srgbClr val="9D2234"/>
                </a:solidFill>
                <a:latin typeface="Arial"/>
                <a:cs typeface="Arial"/>
              </a:rPr>
              <a:t>e</a:t>
            </a:r>
            <a:r>
              <a:rPr sz="2000" spc="-315" dirty="0">
                <a:solidFill>
                  <a:srgbClr val="9D2234"/>
                </a:solidFill>
                <a:latin typeface="Arial"/>
                <a:cs typeface="Arial"/>
              </a:rPr>
              <a:t> </a:t>
            </a:r>
            <a:r>
              <a:rPr sz="2000" spc="-15" dirty="0">
                <a:solidFill>
                  <a:srgbClr val="9D2234"/>
                </a:solidFill>
                <a:latin typeface="Arial"/>
                <a:cs typeface="Arial"/>
              </a:rPr>
              <a:t>no</a:t>
            </a:r>
            <a:r>
              <a:rPr sz="2000" dirty="0">
                <a:solidFill>
                  <a:srgbClr val="9D2234"/>
                </a:solidFill>
                <a:latin typeface="Arial"/>
                <a:cs typeface="Arial"/>
              </a:rPr>
              <a:t>w</a:t>
            </a:r>
            <a:r>
              <a:rPr sz="2000" spc="-300" dirty="0">
                <a:solidFill>
                  <a:srgbClr val="9D2234"/>
                </a:solidFill>
                <a:latin typeface="Arial"/>
                <a:cs typeface="Arial"/>
              </a:rPr>
              <a:t> </a:t>
            </a:r>
            <a:r>
              <a:rPr sz="2000" spc="-65" dirty="0">
                <a:solidFill>
                  <a:srgbClr val="9D2234"/>
                </a:solidFill>
                <a:latin typeface="Arial"/>
                <a:cs typeface="Arial"/>
              </a:rPr>
              <a:t>an</a:t>
            </a:r>
            <a:r>
              <a:rPr sz="2000" dirty="0">
                <a:solidFill>
                  <a:srgbClr val="9D2234"/>
                </a:solidFill>
                <a:latin typeface="Arial"/>
                <a:cs typeface="Arial"/>
              </a:rPr>
              <a:t>d</a:t>
            </a:r>
            <a:r>
              <a:rPr sz="2000" spc="-275" dirty="0">
                <a:solidFill>
                  <a:srgbClr val="9D2234"/>
                </a:solidFill>
                <a:latin typeface="Arial"/>
                <a:cs typeface="Arial"/>
              </a:rPr>
              <a:t> </a:t>
            </a:r>
            <a:r>
              <a:rPr sz="2000" spc="-130" dirty="0">
                <a:solidFill>
                  <a:srgbClr val="9D2234"/>
                </a:solidFill>
                <a:latin typeface="Arial"/>
                <a:cs typeface="Arial"/>
              </a:rPr>
              <a:t>ag</a:t>
            </a:r>
            <a:r>
              <a:rPr sz="2000" spc="-135" dirty="0">
                <a:solidFill>
                  <a:srgbClr val="9D2234"/>
                </a:solidFill>
                <a:latin typeface="Arial"/>
                <a:cs typeface="Arial"/>
              </a:rPr>
              <a:t>r</a:t>
            </a:r>
            <a:r>
              <a:rPr sz="2000" spc="-130" dirty="0">
                <a:solidFill>
                  <a:srgbClr val="9D2234"/>
                </a:solidFill>
                <a:latin typeface="Arial"/>
                <a:cs typeface="Arial"/>
              </a:rPr>
              <a:t>ee</a:t>
            </a:r>
            <a:r>
              <a:rPr sz="2000" dirty="0">
                <a:solidFill>
                  <a:srgbClr val="9D2234"/>
                </a:solidFill>
                <a:latin typeface="Arial"/>
                <a:cs typeface="Arial"/>
              </a:rPr>
              <a:t>s</a:t>
            </a:r>
            <a:r>
              <a:rPr sz="2000" spc="-170" dirty="0">
                <a:solidFill>
                  <a:srgbClr val="9D2234"/>
                </a:solidFill>
                <a:latin typeface="Arial"/>
                <a:cs typeface="Arial"/>
              </a:rPr>
              <a:t> </a:t>
            </a:r>
            <a:r>
              <a:rPr sz="2000" spc="30" dirty="0">
                <a:solidFill>
                  <a:srgbClr val="9D2234"/>
                </a:solidFill>
                <a:latin typeface="Arial"/>
                <a:cs typeface="Arial"/>
              </a:rPr>
              <a:t>t</a:t>
            </a:r>
            <a:r>
              <a:rPr sz="2000" dirty="0">
                <a:solidFill>
                  <a:srgbClr val="9D2234"/>
                </a:solidFill>
                <a:latin typeface="Arial"/>
                <a:cs typeface="Arial"/>
              </a:rPr>
              <a:t>o</a:t>
            </a:r>
            <a:r>
              <a:rPr sz="2000" spc="-180" dirty="0">
                <a:solidFill>
                  <a:srgbClr val="9D2234"/>
                </a:solidFill>
                <a:latin typeface="Arial"/>
                <a:cs typeface="Arial"/>
              </a:rPr>
              <a:t> </a:t>
            </a:r>
            <a:r>
              <a:rPr sz="2000" spc="-70" dirty="0">
                <a:solidFill>
                  <a:srgbClr val="9D2234"/>
                </a:solidFill>
                <a:latin typeface="Arial"/>
                <a:cs typeface="Arial"/>
              </a:rPr>
              <a:t>r</a:t>
            </a:r>
            <a:r>
              <a:rPr sz="2000" spc="-65" dirty="0">
                <a:solidFill>
                  <a:srgbClr val="9D2234"/>
                </a:solidFill>
                <a:latin typeface="Arial"/>
                <a:cs typeface="Arial"/>
              </a:rPr>
              <a:t>epa</a:t>
            </a:r>
            <a:r>
              <a:rPr sz="2000" dirty="0">
                <a:solidFill>
                  <a:srgbClr val="9D2234"/>
                </a:solidFill>
                <a:latin typeface="Arial"/>
                <a:cs typeface="Arial"/>
              </a:rPr>
              <a:t>y</a:t>
            </a:r>
            <a:r>
              <a:rPr sz="2000" spc="-335" dirty="0">
                <a:solidFill>
                  <a:srgbClr val="9D2234"/>
                </a:solidFill>
                <a:latin typeface="Arial"/>
                <a:cs typeface="Arial"/>
              </a:rPr>
              <a:t> </a:t>
            </a:r>
            <a:r>
              <a:rPr sz="2000" spc="-10" dirty="0">
                <a:solidFill>
                  <a:srgbClr val="9D2234"/>
                </a:solidFill>
                <a:latin typeface="Arial"/>
                <a:cs typeface="Arial"/>
              </a:rPr>
              <a:t>t</a:t>
            </a:r>
            <a:r>
              <a:rPr sz="2000" dirty="0">
                <a:solidFill>
                  <a:srgbClr val="9D2234"/>
                </a:solidFill>
                <a:latin typeface="Arial"/>
                <a:cs typeface="Arial"/>
              </a:rPr>
              <a:t>he</a:t>
            </a:r>
            <a:r>
              <a:rPr sz="2000" spc="-155" dirty="0">
                <a:solidFill>
                  <a:srgbClr val="9D2234"/>
                </a:solidFill>
                <a:latin typeface="Arial"/>
                <a:cs typeface="Arial"/>
              </a:rPr>
              <a:t> </a:t>
            </a:r>
            <a:r>
              <a:rPr sz="2000" spc="-30" dirty="0">
                <a:solidFill>
                  <a:srgbClr val="9D2234"/>
                </a:solidFill>
                <a:latin typeface="Arial"/>
                <a:cs typeface="Arial"/>
              </a:rPr>
              <a:t>l</a:t>
            </a:r>
            <a:r>
              <a:rPr sz="2000" spc="-40" dirty="0">
                <a:solidFill>
                  <a:srgbClr val="9D2234"/>
                </a:solidFill>
                <a:latin typeface="Arial"/>
                <a:cs typeface="Arial"/>
              </a:rPr>
              <a:t>ende</a:t>
            </a:r>
            <a:r>
              <a:rPr sz="2000" dirty="0">
                <a:solidFill>
                  <a:srgbClr val="9D2234"/>
                </a:solidFill>
                <a:latin typeface="Arial"/>
                <a:cs typeface="Arial"/>
              </a:rPr>
              <a:t>r</a:t>
            </a:r>
            <a:r>
              <a:rPr sz="2000" spc="-295" dirty="0">
                <a:solidFill>
                  <a:srgbClr val="9D2234"/>
                </a:solidFill>
                <a:latin typeface="Arial"/>
                <a:cs typeface="Arial"/>
              </a:rPr>
              <a:t> </a:t>
            </a:r>
            <a:r>
              <a:rPr sz="2000" dirty="0">
                <a:solidFill>
                  <a:srgbClr val="9D2234"/>
                </a:solidFill>
                <a:latin typeface="Arial"/>
                <a:cs typeface="Arial"/>
              </a:rPr>
              <a:t>at</a:t>
            </a:r>
            <a:r>
              <a:rPr sz="2000" spc="-140" dirty="0">
                <a:solidFill>
                  <a:srgbClr val="9D2234"/>
                </a:solidFill>
                <a:latin typeface="Arial"/>
                <a:cs typeface="Arial"/>
              </a:rPr>
              <a:t> </a:t>
            </a:r>
            <a:r>
              <a:rPr sz="2000" spc="-105" dirty="0">
                <a:solidFill>
                  <a:srgbClr val="9D2234"/>
                </a:solidFill>
                <a:latin typeface="Arial"/>
                <a:cs typeface="Arial"/>
              </a:rPr>
              <a:t>so</a:t>
            </a:r>
            <a:r>
              <a:rPr sz="2000" spc="-110" dirty="0">
                <a:solidFill>
                  <a:srgbClr val="9D2234"/>
                </a:solidFill>
                <a:latin typeface="Arial"/>
                <a:cs typeface="Arial"/>
              </a:rPr>
              <a:t>m</a:t>
            </a:r>
            <a:r>
              <a:rPr sz="2000" dirty="0">
                <a:solidFill>
                  <a:srgbClr val="9D2234"/>
                </a:solidFill>
                <a:latin typeface="Arial"/>
                <a:cs typeface="Arial"/>
              </a:rPr>
              <a:t>e</a:t>
            </a:r>
            <a:r>
              <a:rPr sz="2000" spc="-260" dirty="0">
                <a:solidFill>
                  <a:srgbClr val="9D2234"/>
                </a:solidFill>
                <a:latin typeface="Arial"/>
                <a:cs typeface="Arial"/>
              </a:rPr>
              <a:t> </a:t>
            </a:r>
            <a:r>
              <a:rPr sz="2000" spc="-30" dirty="0">
                <a:solidFill>
                  <a:srgbClr val="9D2234"/>
                </a:solidFill>
                <a:latin typeface="Arial"/>
                <a:cs typeface="Arial"/>
              </a:rPr>
              <a:t>da</a:t>
            </a:r>
            <a:r>
              <a:rPr sz="2000" spc="-40" dirty="0">
                <a:solidFill>
                  <a:srgbClr val="9D2234"/>
                </a:solidFill>
                <a:latin typeface="Arial"/>
                <a:cs typeface="Arial"/>
              </a:rPr>
              <a:t>t</a:t>
            </a:r>
            <a:r>
              <a:rPr sz="2000" dirty="0">
                <a:solidFill>
                  <a:srgbClr val="9D2234"/>
                </a:solidFill>
                <a:latin typeface="Arial"/>
                <a:cs typeface="Arial"/>
              </a:rPr>
              <a:t>e  in</a:t>
            </a:r>
            <a:r>
              <a:rPr sz="2000" spc="-125" dirty="0">
                <a:solidFill>
                  <a:srgbClr val="9D2234"/>
                </a:solidFill>
                <a:latin typeface="Arial"/>
                <a:cs typeface="Arial"/>
              </a:rPr>
              <a:t> </a:t>
            </a:r>
            <a:r>
              <a:rPr sz="2000" spc="-10" dirty="0">
                <a:solidFill>
                  <a:srgbClr val="9D2234"/>
                </a:solidFill>
                <a:latin typeface="Arial"/>
                <a:cs typeface="Arial"/>
              </a:rPr>
              <a:t>t</a:t>
            </a:r>
            <a:r>
              <a:rPr sz="2000" dirty="0">
                <a:solidFill>
                  <a:srgbClr val="9D2234"/>
                </a:solidFill>
                <a:latin typeface="Arial"/>
                <a:cs typeface="Arial"/>
              </a:rPr>
              <a:t>he</a:t>
            </a:r>
            <a:r>
              <a:rPr sz="2000" spc="-260" dirty="0">
                <a:solidFill>
                  <a:srgbClr val="9D2234"/>
                </a:solidFill>
                <a:latin typeface="Arial"/>
                <a:cs typeface="Arial"/>
              </a:rPr>
              <a:t> </a:t>
            </a:r>
            <a:r>
              <a:rPr sz="2000" spc="-10" dirty="0">
                <a:solidFill>
                  <a:srgbClr val="9D2234"/>
                </a:solidFill>
                <a:latin typeface="Arial"/>
                <a:cs typeface="Arial"/>
              </a:rPr>
              <a:t>f</a:t>
            </a:r>
            <a:r>
              <a:rPr sz="2000" dirty="0">
                <a:solidFill>
                  <a:srgbClr val="9D2234"/>
                </a:solidFill>
                <a:latin typeface="Arial"/>
                <a:cs typeface="Arial"/>
              </a:rPr>
              <a:t>u</a:t>
            </a:r>
            <a:r>
              <a:rPr sz="2000" spc="-10" dirty="0">
                <a:solidFill>
                  <a:srgbClr val="9D2234"/>
                </a:solidFill>
                <a:latin typeface="Arial"/>
                <a:cs typeface="Arial"/>
              </a:rPr>
              <a:t>t</a:t>
            </a:r>
            <a:r>
              <a:rPr sz="2000" dirty="0">
                <a:solidFill>
                  <a:srgbClr val="9D2234"/>
                </a:solidFill>
                <a:latin typeface="Arial"/>
                <a:cs typeface="Arial"/>
              </a:rPr>
              <a:t>u</a:t>
            </a:r>
            <a:r>
              <a:rPr sz="2000" spc="-5" dirty="0">
                <a:solidFill>
                  <a:srgbClr val="9D2234"/>
                </a:solidFill>
                <a:latin typeface="Arial"/>
                <a:cs typeface="Arial"/>
              </a:rPr>
              <a:t>re</a:t>
            </a:r>
            <a:r>
              <a:rPr sz="2000" dirty="0">
                <a:solidFill>
                  <a:srgbClr val="9D2234"/>
                </a:solidFill>
                <a:latin typeface="Arial"/>
                <a:cs typeface="Arial"/>
              </a:rPr>
              <a:t>,</a:t>
            </a:r>
            <a:r>
              <a:rPr sz="2000" spc="-265" dirty="0">
                <a:solidFill>
                  <a:srgbClr val="9D2234"/>
                </a:solidFill>
                <a:latin typeface="Arial"/>
                <a:cs typeface="Arial"/>
              </a:rPr>
              <a:t> </a:t>
            </a:r>
            <a:r>
              <a:rPr sz="2000" spc="-60" dirty="0">
                <a:solidFill>
                  <a:srgbClr val="9D2234"/>
                </a:solidFill>
                <a:latin typeface="Arial"/>
                <a:cs typeface="Arial"/>
              </a:rPr>
              <a:t>gene</a:t>
            </a:r>
            <a:r>
              <a:rPr sz="2000" spc="-65" dirty="0">
                <a:solidFill>
                  <a:srgbClr val="9D2234"/>
                </a:solidFill>
                <a:latin typeface="Arial"/>
                <a:cs typeface="Arial"/>
              </a:rPr>
              <a:t>r</a:t>
            </a:r>
            <a:r>
              <a:rPr sz="2000" spc="-60" dirty="0">
                <a:solidFill>
                  <a:srgbClr val="9D2234"/>
                </a:solidFill>
                <a:latin typeface="Arial"/>
                <a:cs typeface="Arial"/>
              </a:rPr>
              <a:t>a</a:t>
            </a:r>
            <a:r>
              <a:rPr sz="2000" spc="-55" dirty="0">
                <a:solidFill>
                  <a:srgbClr val="9D2234"/>
                </a:solidFill>
                <a:latin typeface="Arial"/>
                <a:cs typeface="Arial"/>
              </a:rPr>
              <a:t>ll</a:t>
            </a:r>
            <a:r>
              <a:rPr sz="2000" dirty="0">
                <a:solidFill>
                  <a:srgbClr val="9D2234"/>
                </a:solidFill>
                <a:latin typeface="Arial"/>
                <a:cs typeface="Arial"/>
              </a:rPr>
              <a:t>y</a:t>
            </a:r>
            <a:r>
              <a:rPr sz="2000" spc="-335" dirty="0">
                <a:solidFill>
                  <a:srgbClr val="9D2234"/>
                </a:solidFill>
                <a:latin typeface="Arial"/>
                <a:cs typeface="Arial"/>
              </a:rPr>
              <a:t> </a:t>
            </a:r>
            <a:r>
              <a:rPr sz="2000" spc="25" dirty="0">
                <a:solidFill>
                  <a:srgbClr val="9D2234"/>
                </a:solidFill>
                <a:latin typeface="Arial"/>
                <a:cs typeface="Arial"/>
              </a:rPr>
              <a:t>wi</a:t>
            </a:r>
            <a:r>
              <a:rPr sz="2000" spc="10" dirty="0">
                <a:solidFill>
                  <a:srgbClr val="9D2234"/>
                </a:solidFill>
                <a:latin typeface="Arial"/>
                <a:cs typeface="Arial"/>
              </a:rPr>
              <a:t>t</a:t>
            </a:r>
            <a:r>
              <a:rPr sz="2000" dirty="0">
                <a:solidFill>
                  <a:srgbClr val="9D2234"/>
                </a:solidFill>
                <a:latin typeface="Arial"/>
                <a:cs typeface="Arial"/>
              </a:rPr>
              <a:t>h</a:t>
            </a:r>
            <a:r>
              <a:rPr sz="2000" spc="-100" dirty="0">
                <a:solidFill>
                  <a:srgbClr val="9D2234"/>
                </a:solidFill>
                <a:latin typeface="Arial"/>
                <a:cs typeface="Arial"/>
              </a:rPr>
              <a:t> </a:t>
            </a:r>
            <a:r>
              <a:rPr sz="2000" spc="-10" dirty="0">
                <a:solidFill>
                  <a:srgbClr val="9D2234"/>
                </a:solidFill>
                <a:latin typeface="Arial"/>
                <a:cs typeface="Arial"/>
              </a:rPr>
              <a:t>i</a:t>
            </a:r>
            <a:r>
              <a:rPr sz="2000" spc="-20" dirty="0">
                <a:solidFill>
                  <a:srgbClr val="9D2234"/>
                </a:solidFill>
                <a:latin typeface="Arial"/>
                <a:cs typeface="Arial"/>
              </a:rPr>
              <a:t>n</a:t>
            </a:r>
            <a:r>
              <a:rPr sz="2000" spc="-25" dirty="0">
                <a:solidFill>
                  <a:srgbClr val="9D2234"/>
                </a:solidFill>
                <a:latin typeface="Arial"/>
                <a:cs typeface="Arial"/>
              </a:rPr>
              <a:t>t</a:t>
            </a:r>
            <a:r>
              <a:rPr sz="2000" spc="-20" dirty="0">
                <a:solidFill>
                  <a:srgbClr val="9D2234"/>
                </a:solidFill>
                <a:latin typeface="Arial"/>
                <a:cs typeface="Arial"/>
              </a:rPr>
              <a:t>ere</a:t>
            </a:r>
            <a:r>
              <a:rPr sz="2000" spc="-15" dirty="0">
                <a:solidFill>
                  <a:srgbClr val="9D2234"/>
                </a:solidFill>
                <a:latin typeface="Arial"/>
                <a:cs typeface="Arial"/>
              </a:rPr>
              <a:t>s</a:t>
            </a:r>
            <a:r>
              <a:rPr sz="2000" spc="-25" dirty="0">
                <a:solidFill>
                  <a:srgbClr val="9D2234"/>
                </a:solidFill>
                <a:latin typeface="Arial"/>
                <a:cs typeface="Arial"/>
              </a:rPr>
              <a:t>t</a:t>
            </a:r>
            <a:r>
              <a:rPr sz="2000" dirty="0">
                <a:solidFill>
                  <a:srgbClr val="9D2234"/>
                </a:solidFill>
                <a:latin typeface="Arial"/>
                <a:cs typeface="Arial"/>
              </a:rPr>
              <a:t>.</a:t>
            </a:r>
            <a:endParaRPr sz="2000" dirty="0">
              <a:latin typeface="Arial"/>
              <a:cs typeface="Arial"/>
            </a:endParaRPr>
          </a:p>
          <a:p>
            <a:pPr marL="393700" marR="5080" lvl="1" indent="-178435">
              <a:lnSpc>
                <a:spcPts val="1989"/>
              </a:lnSpc>
              <a:spcBef>
                <a:spcPts val="405"/>
              </a:spcBef>
              <a:buClr>
                <a:srgbClr val="638030"/>
              </a:buClr>
              <a:buChar char="•"/>
              <a:tabLst>
                <a:tab pos="394335" algn="l"/>
              </a:tabLst>
            </a:pPr>
            <a:r>
              <a:rPr sz="1800" spc="-90" dirty="0">
                <a:solidFill>
                  <a:srgbClr val="9D2234"/>
                </a:solidFill>
                <a:latin typeface="Arial"/>
                <a:cs typeface="Arial"/>
              </a:rPr>
              <a:t>Car</a:t>
            </a:r>
            <a:r>
              <a:rPr sz="1800" spc="-260" dirty="0">
                <a:solidFill>
                  <a:srgbClr val="9D2234"/>
                </a:solidFill>
                <a:latin typeface="Arial"/>
                <a:cs typeface="Arial"/>
              </a:rPr>
              <a:t> </a:t>
            </a:r>
            <a:r>
              <a:rPr sz="1800" spc="-85" dirty="0">
                <a:solidFill>
                  <a:srgbClr val="9D2234"/>
                </a:solidFill>
                <a:latin typeface="Arial"/>
                <a:cs typeface="Arial"/>
              </a:rPr>
              <a:t>loans,</a:t>
            </a:r>
            <a:r>
              <a:rPr sz="1800" spc="-180" dirty="0">
                <a:solidFill>
                  <a:srgbClr val="9D2234"/>
                </a:solidFill>
                <a:latin typeface="Arial"/>
                <a:cs typeface="Arial"/>
              </a:rPr>
              <a:t> </a:t>
            </a:r>
            <a:r>
              <a:rPr sz="1800" spc="-60" dirty="0">
                <a:solidFill>
                  <a:srgbClr val="9D2234"/>
                </a:solidFill>
                <a:latin typeface="Arial"/>
                <a:cs typeface="Arial"/>
              </a:rPr>
              <a:t>student</a:t>
            </a:r>
            <a:r>
              <a:rPr sz="1800" spc="-125" dirty="0">
                <a:solidFill>
                  <a:srgbClr val="9D2234"/>
                </a:solidFill>
                <a:latin typeface="Arial"/>
                <a:cs typeface="Arial"/>
              </a:rPr>
              <a:t> </a:t>
            </a:r>
            <a:r>
              <a:rPr sz="1800" spc="-85" dirty="0">
                <a:solidFill>
                  <a:srgbClr val="9D2234"/>
                </a:solidFill>
                <a:latin typeface="Arial"/>
                <a:cs typeface="Arial"/>
              </a:rPr>
              <a:t>loans,</a:t>
            </a:r>
            <a:r>
              <a:rPr sz="1800" spc="-185" dirty="0">
                <a:solidFill>
                  <a:srgbClr val="9D2234"/>
                </a:solidFill>
                <a:latin typeface="Arial"/>
                <a:cs typeface="Arial"/>
              </a:rPr>
              <a:t> </a:t>
            </a:r>
            <a:r>
              <a:rPr sz="1800" spc="-85" dirty="0">
                <a:solidFill>
                  <a:srgbClr val="9D2234"/>
                </a:solidFill>
                <a:latin typeface="Arial"/>
                <a:cs typeface="Arial"/>
              </a:rPr>
              <a:t>home</a:t>
            </a:r>
            <a:r>
              <a:rPr sz="1800" spc="-204" dirty="0">
                <a:solidFill>
                  <a:srgbClr val="9D2234"/>
                </a:solidFill>
                <a:latin typeface="Arial"/>
                <a:cs typeface="Arial"/>
              </a:rPr>
              <a:t> </a:t>
            </a:r>
            <a:r>
              <a:rPr sz="1800" spc="-85" dirty="0">
                <a:solidFill>
                  <a:srgbClr val="9D2234"/>
                </a:solidFill>
                <a:latin typeface="Arial"/>
                <a:cs typeface="Arial"/>
              </a:rPr>
              <a:t>loans,</a:t>
            </a:r>
            <a:r>
              <a:rPr sz="1800" spc="-185" dirty="0">
                <a:solidFill>
                  <a:srgbClr val="9D2234"/>
                </a:solidFill>
                <a:latin typeface="Arial"/>
                <a:cs typeface="Arial"/>
              </a:rPr>
              <a:t> </a:t>
            </a:r>
            <a:r>
              <a:rPr sz="1800" spc="-40" dirty="0">
                <a:solidFill>
                  <a:srgbClr val="9D2234"/>
                </a:solidFill>
                <a:latin typeface="Arial"/>
                <a:cs typeface="Arial"/>
              </a:rPr>
              <a:t>credit</a:t>
            </a:r>
            <a:r>
              <a:rPr sz="1800" spc="-70" dirty="0">
                <a:solidFill>
                  <a:srgbClr val="9D2234"/>
                </a:solidFill>
                <a:latin typeface="Arial"/>
                <a:cs typeface="Arial"/>
              </a:rPr>
              <a:t> </a:t>
            </a:r>
            <a:r>
              <a:rPr sz="1800" spc="-80" dirty="0">
                <a:solidFill>
                  <a:srgbClr val="9D2234"/>
                </a:solidFill>
                <a:latin typeface="Arial"/>
                <a:cs typeface="Arial"/>
              </a:rPr>
              <a:t>cards,</a:t>
            </a:r>
            <a:r>
              <a:rPr sz="1800" spc="-185" dirty="0">
                <a:solidFill>
                  <a:srgbClr val="9D2234"/>
                </a:solidFill>
                <a:latin typeface="Arial"/>
                <a:cs typeface="Arial"/>
              </a:rPr>
              <a:t> </a:t>
            </a:r>
            <a:r>
              <a:rPr sz="1800" spc="-40" dirty="0">
                <a:solidFill>
                  <a:srgbClr val="9D2234"/>
                </a:solidFill>
                <a:latin typeface="Arial"/>
                <a:cs typeface="Arial"/>
              </a:rPr>
              <a:t>farm</a:t>
            </a:r>
            <a:r>
              <a:rPr sz="1800" spc="-90" dirty="0">
                <a:solidFill>
                  <a:srgbClr val="9D2234"/>
                </a:solidFill>
                <a:latin typeface="Arial"/>
                <a:cs typeface="Arial"/>
              </a:rPr>
              <a:t> </a:t>
            </a:r>
            <a:r>
              <a:rPr sz="1800" spc="-85" dirty="0">
                <a:solidFill>
                  <a:srgbClr val="9D2234"/>
                </a:solidFill>
                <a:latin typeface="Arial"/>
                <a:cs typeface="Arial"/>
              </a:rPr>
              <a:t>loans,</a:t>
            </a:r>
            <a:r>
              <a:rPr sz="1800" spc="-185" dirty="0">
                <a:solidFill>
                  <a:srgbClr val="9D2234"/>
                </a:solidFill>
                <a:latin typeface="Arial"/>
                <a:cs typeface="Arial"/>
              </a:rPr>
              <a:t> </a:t>
            </a:r>
            <a:r>
              <a:rPr sz="1800" spc="-55" dirty="0">
                <a:solidFill>
                  <a:srgbClr val="9D2234"/>
                </a:solidFill>
                <a:latin typeface="Arial"/>
                <a:cs typeface="Arial"/>
              </a:rPr>
              <a:t>store</a:t>
            </a:r>
            <a:r>
              <a:rPr sz="1800" spc="-120" dirty="0">
                <a:solidFill>
                  <a:srgbClr val="9D2234"/>
                </a:solidFill>
                <a:latin typeface="Arial"/>
                <a:cs typeface="Arial"/>
              </a:rPr>
              <a:t> </a:t>
            </a:r>
            <a:r>
              <a:rPr sz="1800" spc="-45" dirty="0">
                <a:solidFill>
                  <a:srgbClr val="9D2234"/>
                </a:solidFill>
                <a:latin typeface="Arial"/>
                <a:cs typeface="Arial"/>
              </a:rPr>
              <a:t>credit, </a:t>
            </a:r>
            <a:r>
              <a:rPr sz="1800" spc="-484" dirty="0">
                <a:solidFill>
                  <a:srgbClr val="9D2234"/>
                </a:solidFill>
                <a:latin typeface="Arial"/>
                <a:cs typeface="Arial"/>
              </a:rPr>
              <a:t> </a:t>
            </a:r>
            <a:r>
              <a:rPr sz="1800" spc="-55" dirty="0">
                <a:solidFill>
                  <a:srgbClr val="9D2234"/>
                </a:solidFill>
                <a:latin typeface="Arial"/>
                <a:cs typeface="Arial"/>
              </a:rPr>
              <a:t>etc</a:t>
            </a:r>
            <a:endParaRPr sz="1800" dirty="0">
              <a:latin typeface="Arial"/>
              <a:cs typeface="Arial"/>
            </a:endParaRPr>
          </a:p>
          <a:p>
            <a:pPr marL="102870" indent="-90170">
              <a:lnSpc>
                <a:spcPct val="100000"/>
              </a:lnSpc>
              <a:spcBef>
                <a:spcPts val="1205"/>
              </a:spcBef>
              <a:buClr>
                <a:srgbClr val="638030"/>
              </a:buClr>
              <a:buSzPct val="90000"/>
              <a:buChar char="•"/>
              <a:tabLst>
                <a:tab pos="102870" algn="l"/>
              </a:tabLst>
            </a:pPr>
            <a:r>
              <a:rPr sz="2000" spc="-45" dirty="0">
                <a:solidFill>
                  <a:srgbClr val="9D2234"/>
                </a:solidFill>
                <a:latin typeface="Arial"/>
                <a:cs typeface="Arial"/>
              </a:rPr>
              <a:t>Today we’ll bediscussing</a:t>
            </a:r>
            <a:r>
              <a:rPr sz="2000" spc="-90" dirty="0">
                <a:solidFill>
                  <a:srgbClr val="9D2234"/>
                </a:solidFill>
                <a:latin typeface="Arial"/>
                <a:cs typeface="Arial"/>
              </a:rPr>
              <a:t>:</a:t>
            </a:r>
            <a:endParaRPr sz="2000" dirty="0">
              <a:latin typeface="Arial"/>
              <a:cs typeface="Arial"/>
            </a:endParaRPr>
          </a:p>
          <a:p>
            <a:pPr marL="394335" lvl="1" indent="-179070">
              <a:lnSpc>
                <a:spcPct val="100000"/>
              </a:lnSpc>
              <a:spcBef>
                <a:spcPts val="320"/>
              </a:spcBef>
              <a:buClr>
                <a:srgbClr val="638030"/>
              </a:buClr>
              <a:buChar char="•"/>
              <a:tabLst>
                <a:tab pos="394970" algn="l"/>
              </a:tabLst>
            </a:pPr>
            <a:r>
              <a:rPr sz="1800" spc="-70" dirty="0">
                <a:solidFill>
                  <a:srgbClr val="9D2234"/>
                </a:solidFill>
                <a:latin typeface="Arial"/>
                <a:cs typeface="Arial"/>
              </a:rPr>
              <a:t>Cr</a:t>
            </a:r>
            <a:r>
              <a:rPr sz="1800" spc="-75" dirty="0">
                <a:solidFill>
                  <a:srgbClr val="9D2234"/>
                </a:solidFill>
                <a:latin typeface="Arial"/>
                <a:cs typeface="Arial"/>
              </a:rPr>
              <a:t>ed</a:t>
            </a:r>
            <a:r>
              <a:rPr sz="1800" spc="-70" dirty="0">
                <a:solidFill>
                  <a:srgbClr val="9D2234"/>
                </a:solidFill>
                <a:latin typeface="Arial"/>
                <a:cs typeface="Arial"/>
              </a:rPr>
              <a:t>i</a:t>
            </a:r>
            <a:r>
              <a:rPr sz="1800" dirty="0">
                <a:solidFill>
                  <a:srgbClr val="9D2234"/>
                </a:solidFill>
                <a:latin typeface="Arial"/>
                <a:cs typeface="Arial"/>
              </a:rPr>
              <a:t>t</a:t>
            </a:r>
            <a:r>
              <a:rPr sz="1800" spc="-180" dirty="0">
                <a:solidFill>
                  <a:srgbClr val="9D2234"/>
                </a:solidFill>
                <a:latin typeface="Arial"/>
                <a:cs typeface="Arial"/>
              </a:rPr>
              <a:t> </a:t>
            </a:r>
            <a:r>
              <a:rPr sz="1800" spc="-125" dirty="0">
                <a:solidFill>
                  <a:srgbClr val="9D2234"/>
                </a:solidFill>
                <a:latin typeface="Arial"/>
                <a:cs typeface="Arial"/>
              </a:rPr>
              <a:t>scores</a:t>
            </a:r>
            <a:endParaRPr sz="1800" dirty="0">
              <a:latin typeface="Arial"/>
              <a:cs typeface="Arial"/>
            </a:endParaRPr>
          </a:p>
          <a:p>
            <a:pPr marL="394335" lvl="1" indent="-179070">
              <a:lnSpc>
                <a:spcPct val="100000"/>
              </a:lnSpc>
              <a:spcBef>
                <a:spcPts val="240"/>
              </a:spcBef>
              <a:buClr>
                <a:srgbClr val="638030"/>
              </a:buClr>
              <a:buChar char="•"/>
              <a:tabLst>
                <a:tab pos="394970" algn="l"/>
              </a:tabLst>
            </a:pPr>
            <a:r>
              <a:rPr sz="1800" spc="-70" dirty="0">
                <a:solidFill>
                  <a:srgbClr val="9D2234"/>
                </a:solidFill>
                <a:latin typeface="Arial"/>
                <a:cs typeface="Arial"/>
              </a:rPr>
              <a:t>Cr</a:t>
            </a:r>
            <a:r>
              <a:rPr sz="1800" spc="-75" dirty="0">
                <a:solidFill>
                  <a:srgbClr val="9D2234"/>
                </a:solidFill>
                <a:latin typeface="Arial"/>
                <a:cs typeface="Arial"/>
              </a:rPr>
              <a:t>ed</a:t>
            </a:r>
            <a:r>
              <a:rPr sz="1800" spc="-70" dirty="0">
                <a:solidFill>
                  <a:srgbClr val="9D2234"/>
                </a:solidFill>
                <a:latin typeface="Arial"/>
                <a:cs typeface="Arial"/>
              </a:rPr>
              <a:t>i</a:t>
            </a:r>
            <a:r>
              <a:rPr sz="1800" dirty="0">
                <a:solidFill>
                  <a:srgbClr val="9D2234"/>
                </a:solidFill>
                <a:latin typeface="Arial"/>
                <a:cs typeface="Arial"/>
              </a:rPr>
              <a:t>t</a:t>
            </a:r>
            <a:r>
              <a:rPr sz="1800" spc="-180" dirty="0">
                <a:solidFill>
                  <a:srgbClr val="9D2234"/>
                </a:solidFill>
                <a:latin typeface="Arial"/>
                <a:cs typeface="Arial"/>
              </a:rPr>
              <a:t> </a:t>
            </a:r>
            <a:r>
              <a:rPr sz="1800" spc="-110" dirty="0">
                <a:solidFill>
                  <a:srgbClr val="9D2234"/>
                </a:solidFill>
                <a:latin typeface="Arial"/>
                <a:cs typeface="Arial"/>
              </a:rPr>
              <a:t>bu</a:t>
            </a:r>
            <a:r>
              <a:rPr sz="1800" spc="-105" dirty="0">
                <a:solidFill>
                  <a:srgbClr val="9D2234"/>
                </a:solidFill>
                <a:latin typeface="Arial"/>
                <a:cs typeface="Arial"/>
              </a:rPr>
              <a:t>r</a:t>
            </a:r>
            <a:r>
              <a:rPr sz="1800" spc="-110" dirty="0">
                <a:solidFill>
                  <a:srgbClr val="9D2234"/>
                </a:solidFill>
                <a:latin typeface="Arial"/>
                <a:cs typeface="Arial"/>
              </a:rPr>
              <a:t>eaus</a:t>
            </a:r>
            <a:endParaRPr sz="1800" dirty="0">
              <a:latin typeface="Arial"/>
              <a:cs typeface="Arial"/>
            </a:endParaRPr>
          </a:p>
          <a:p>
            <a:pPr marL="394335" lvl="1" indent="-179070">
              <a:lnSpc>
                <a:spcPct val="100000"/>
              </a:lnSpc>
              <a:spcBef>
                <a:spcPts val="430"/>
              </a:spcBef>
              <a:buClr>
                <a:srgbClr val="638030"/>
              </a:buClr>
              <a:buChar char="•"/>
              <a:tabLst>
                <a:tab pos="394970" algn="l"/>
              </a:tabLst>
            </a:pPr>
            <a:r>
              <a:rPr sz="1800" spc="-70" dirty="0">
                <a:solidFill>
                  <a:srgbClr val="9D2234"/>
                </a:solidFill>
                <a:latin typeface="Arial"/>
                <a:cs typeface="Arial"/>
              </a:rPr>
              <a:t>Cr</a:t>
            </a:r>
            <a:r>
              <a:rPr sz="1800" spc="-75" dirty="0">
                <a:solidFill>
                  <a:srgbClr val="9D2234"/>
                </a:solidFill>
                <a:latin typeface="Arial"/>
                <a:cs typeface="Arial"/>
              </a:rPr>
              <a:t>edi</a:t>
            </a:r>
            <a:r>
              <a:rPr sz="1800" dirty="0">
                <a:solidFill>
                  <a:srgbClr val="9D2234"/>
                </a:solidFill>
                <a:latin typeface="Arial"/>
                <a:cs typeface="Arial"/>
              </a:rPr>
              <a:t>t</a:t>
            </a:r>
            <a:r>
              <a:rPr sz="1800" spc="-140" dirty="0">
                <a:solidFill>
                  <a:srgbClr val="9D2234"/>
                </a:solidFill>
                <a:latin typeface="Arial"/>
                <a:cs typeface="Arial"/>
              </a:rPr>
              <a:t> </a:t>
            </a:r>
            <a:r>
              <a:rPr sz="1800" spc="-65" dirty="0">
                <a:solidFill>
                  <a:srgbClr val="9D2234"/>
                </a:solidFill>
                <a:latin typeface="Arial"/>
                <a:cs typeface="Arial"/>
              </a:rPr>
              <a:t>h</a:t>
            </a:r>
            <a:r>
              <a:rPr sz="1800" spc="-60" dirty="0">
                <a:solidFill>
                  <a:srgbClr val="9D2234"/>
                </a:solidFill>
                <a:latin typeface="Arial"/>
                <a:cs typeface="Arial"/>
              </a:rPr>
              <a:t>is</a:t>
            </a:r>
            <a:r>
              <a:rPr sz="1800" spc="-65" dirty="0">
                <a:solidFill>
                  <a:srgbClr val="9D2234"/>
                </a:solidFill>
                <a:latin typeface="Arial"/>
                <a:cs typeface="Arial"/>
              </a:rPr>
              <a:t>to</a:t>
            </a:r>
            <a:r>
              <a:rPr sz="1800" spc="-60" dirty="0">
                <a:solidFill>
                  <a:srgbClr val="9D2234"/>
                </a:solidFill>
                <a:latin typeface="Arial"/>
                <a:cs typeface="Arial"/>
              </a:rPr>
              <a:t>r</a:t>
            </a:r>
            <a:r>
              <a:rPr sz="1800" dirty="0">
                <a:solidFill>
                  <a:srgbClr val="9D2234"/>
                </a:solidFill>
                <a:latin typeface="Arial"/>
                <a:cs typeface="Arial"/>
              </a:rPr>
              <a:t>y</a:t>
            </a:r>
            <a:r>
              <a:rPr sz="1800" spc="-125" dirty="0">
                <a:solidFill>
                  <a:srgbClr val="9D2234"/>
                </a:solidFill>
                <a:latin typeface="Arial"/>
                <a:cs typeface="Arial"/>
              </a:rPr>
              <a:t> </a:t>
            </a:r>
            <a:r>
              <a:rPr sz="1800" spc="-95" dirty="0">
                <a:solidFill>
                  <a:srgbClr val="9D2234"/>
                </a:solidFill>
                <a:latin typeface="Arial"/>
                <a:cs typeface="Arial"/>
              </a:rPr>
              <a:t>an</a:t>
            </a:r>
            <a:r>
              <a:rPr sz="1800" dirty="0">
                <a:solidFill>
                  <a:srgbClr val="9D2234"/>
                </a:solidFill>
                <a:latin typeface="Arial"/>
                <a:cs typeface="Arial"/>
              </a:rPr>
              <a:t>d</a:t>
            </a:r>
            <a:r>
              <a:rPr sz="1800" spc="-185" dirty="0">
                <a:solidFill>
                  <a:srgbClr val="9D2234"/>
                </a:solidFill>
                <a:latin typeface="Arial"/>
                <a:cs typeface="Arial"/>
              </a:rPr>
              <a:t> </a:t>
            </a:r>
            <a:r>
              <a:rPr sz="1800" spc="-40" dirty="0">
                <a:solidFill>
                  <a:srgbClr val="9D2234"/>
                </a:solidFill>
                <a:latin typeface="Arial"/>
                <a:cs typeface="Arial"/>
              </a:rPr>
              <a:t>cr</a:t>
            </a:r>
            <a:r>
              <a:rPr sz="1800" spc="-45" dirty="0">
                <a:solidFill>
                  <a:srgbClr val="9D2234"/>
                </a:solidFill>
                <a:latin typeface="Arial"/>
                <a:cs typeface="Arial"/>
              </a:rPr>
              <a:t>edi</a:t>
            </a:r>
            <a:r>
              <a:rPr sz="1800" dirty="0">
                <a:solidFill>
                  <a:srgbClr val="9D2234"/>
                </a:solidFill>
                <a:latin typeface="Arial"/>
                <a:cs typeface="Arial"/>
              </a:rPr>
              <a:t>t </a:t>
            </a:r>
            <a:r>
              <a:rPr sz="1800" spc="-60" dirty="0">
                <a:solidFill>
                  <a:srgbClr val="9D2234"/>
                </a:solidFill>
                <a:latin typeface="Arial"/>
                <a:cs typeface="Arial"/>
              </a:rPr>
              <a:t>r</a:t>
            </a:r>
            <a:r>
              <a:rPr sz="1800" spc="-65" dirty="0">
                <a:solidFill>
                  <a:srgbClr val="9D2234"/>
                </a:solidFill>
                <a:latin typeface="Arial"/>
                <a:cs typeface="Arial"/>
              </a:rPr>
              <a:t>epo</a:t>
            </a:r>
            <a:r>
              <a:rPr sz="1800" spc="-60" dirty="0">
                <a:solidFill>
                  <a:srgbClr val="9D2234"/>
                </a:solidFill>
                <a:latin typeface="Arial"/>
                <a:cs typeface="Arial"/>
              </a:rPr>
              <a:t>r</a:t>
            </a:r>
            <a:r>
              <a:rPr sz="1800" spc="-65" dirty="0">
                <a:solidFill>
                  <a:srgbClr val="9D2234"/>
                </a:solidFill>
                <a:latin typeface="Arial"/>
                <a:cs typeface="Arial"/>
              </a:rPr>
              <a:t>t</a:t>
            </a:r>
            <a:r>
              <a:rPr sz="1800" dirty="0">
                <a:solidFill>
                  <a:srgbClr val="9D2234"/>
                </a:solidFill>
                <a:latin typeface="Arial"/>
                <a:cs typeface="Arial"/>
              </a:rPr>
              <a:t>s</a:t>
            </a:r>
            <a:endParaRPr sz="1800" dirty="0">
              <a:latin typeface="Arial"/>
              <a:cs typeface="Arial"/>
            </a:endParaRPr>
          </a:p>
        </p:txBody>
      </p:sp>
    </p:spTree>
    <p:extLst>
      <p:ext uri="{BB962C8B-B14F-4D97-AF65-F5344CB8AC3E}">
        <p14:creationId xmlns:p14="http://schemas.microsoft.com/office/powerpoint/2010/main" val="3005559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22786" y="645667"/>
            <a:ext cx="3077845" cy="756920"/>
          </a:xfrm>
          <a:prstGeom prst="rect">
            <a:avLst/>
          </a:prstGeom>
        </p:spPr>
        <p:txBody>
          <a:bodyPr vert="horz" wrap="square" lIns="0" tIns="12700" rIns="0" bIns="0" rtlCol="0">
            <a:spAutoFit/>
          </a:bodyPr>
          <a:lstStyle/>
          <a:p>
            <a:pPr marL="12700">
              <a:lnSpc>
                <a:spcPct val="100000"/>
              </a:lnSpc>
              <a:spcBef>
                <a:spcPts val="100"/>
              </a:spcBef>
            </a:pPr>
            <a:r>
              <a:rPr sz="4800" i="0" spc="-865" dirty="0">
                <a:solidFill>
                  <a:srgbClr val="000000"/>
                </a:solidFill>
                <a:latin typeface="Arial"/>
                <a:cs typeface="Arial"/>
              </a:rPr>
              <a:t>C</a:t>
            </a:r>
            <a:r>
              <a:rPr sz="4800" i="0" spc="-585" dirty="0">
                <a:solidFill>
                  <a:srgbClr val="000000"/>
                </a:solidFill>
                <a:latin typeface="Arial"/>
                <a:cs typeface="Arial"/>
              </a:rPr>
              <a:t>r</a:t>
            </a:r>
            <a:r>
              <a:rPr sz="4800" i="0" spc="-465" dirty="0">
                <a:solidFill>
                  <a:srgbClr val="000000"/>
                </a:solidFill>
                <a:latin typeface="Arial"/>
                <a:cs typeface="Arial"/>
              </a:rPr>
              <a:t>ed</a:t>
            </a:r>
            <a:r>
              <a:rPr sz="4800" i="0" spc="-310" dirty="0">
                <a:solidFill>
                  <a:srgbClr val="000000"/>
                </a:solidFill>
                <a:latin typeface="Arial"/>
                <a:cs typeface="Arial"/>
              </a:rPr>
              <a:t>i</a:t>
            </a:r>
            <a:r>
              <a:rPr sz="4800" i="0" spc="65" dirty="0">
                <a:solidFill>
                  <a:srgbClr val="000000"/>
                </a:solidFill>
                <a:latin typeface="Arial"/>
                <a:cs typeface="Arial"/>
              </a:rPr>
              <a:t>t</a:t>
            </a:r>
            <a:r>
              <a:rPr sz="4800" i="0" spc="-545" dirty="0">
                <a:solidFill>
                  <a:srgbClr val="000000"/>
                </a:solidFill>
                <a:latin typeface="Arial"/>
                <a:cs typeface="Arial"/>
              </a:rPr>
              <a:t> </a:t>
            </a:r>
            <a:r>
              <a:rPr sz="4800" i="0" spc="-1085" dirty="0">
                <a:solidFill>
                  <a:srgbClr val="000000"/>
                </a:solidFill>
                <a:latin typeface="Arial"/>
                <a:cs typeface="Arial"/>
              </a:rPr>
              <a:t>S</a:t>
            </a:r>
            <a:r>
              <a:rPr sz="4800" i="0" spc="-835" dirty="0">
                <a:solidFill>
                  <a:srgbClr val="000000"/>
                </a:solidFill>
                <a:latin typeface="Arial"/>
                <a:cs typeface="Arial"/>
              </a:rPr>
              <a:t>c</a:t>
            </a:r>
            <a:r>
              <a:rPr sz="4800" i="0" spc="-509" dirty="0">
                <a:solidFill>
                  <a:srgbClr val="000000"/>
                </a:solidFill>
                <a:latin typeface="Arial"/>
                <a:cs typeface="Arial"/>
              </a:rPr>
              <a:t>o</a:t>
            </a:r>
            <a:r>
              <a:rPr sz="4800" i="0" spc="-365" dirty="0">
                <a:solidFill>
                  <a:srgbClr val="000000"/>
                </a:solidFill>
                <a:latin typeface="Arial"/>
                <a:cs typeface="Arial"/>
              </a:rPr>
              <a:t>r</a:t>
            </a:r>
            <a:r>
              <a:rPr sz="4800" i="0" spc="-660" dirty="0">
                <a:solidFill>
                  <a:srgbClr val="000000"/>
                </a:solidFill>
                <a:latin typeface="Arial"/>
                <a:cs typeface="Arial"/>
              </a:rPr>
              <a:t>es</a:t>
            </a:r>
            <a:endParaRPr sz="4800">
              <a:latin typeface="Arial"/>
              <a:cs typeface="Arial"/>
            </a:endParaRPr>
          </a:p>
        </p:txBody>
      </p:sp>
      <p:sp>
        <p:nvSpPr>
          <p:cNvPr id="3" name="object 3"/>
          <p:cNvSpPr txBox="1"/>
          <p:nvPr/>
        </p:nvSpPr>
        <p:spPr>
          <a:xfrm>
            <a:off x="2514601" y="1788159"/>
            <a:ext cx="3098800" cy="3881754"/>
          </a:xfrm>
          <a:prstGeom prst="rect">
            <a:avLst/>
          </a:prstGeom>
        </p:spPr>
        <p:txBody>
          <a:bodyPr vert="horz" wrap="square" lIns="0" tIns="100965" rIns="0" bIns="0" rtlCol="0">
            <a:spAutoFit/>
          </a:bodyPr>
          <a:lstStyle/>
          <a:p>
            <a:pPr marL="12700" marR="216535">
              <a:lnSpc>
                <a:spcPct val="69500"/>
              </a:lnSpc>
              <a:spcBef>
                <a:spcPts val="795"/>
              </a:spcBef>
              <a:tabLst>
                <a:tab pos="805815" algn="l"/>
              </a:tabLst>
            </a:pPr>
            <a:r>
              <a:rPr sz="1900" dirty="0">
                <a:solidFill>
                  <a:srgbClr val="9D2234"/>
                </a:solidFill>
                <a:latin typeface="Arial"/>
                <a:cs typeface="Arial"/>
              </a:rPr>
              <a:t>What</a:t>
            </a:r>
            <a:r>
              <a:rPr sz="1900" spc="-25" dirty="0">
                <a:solidFill>
                  <a:srgbClr val="9D2234"/>
                </a:solidFill>
                <a:latin typeface="Arial"/>
                <a:cs typeface="Arial"/>
              </a:rPr>
              <a:t> </a:t>
            </a:r>
            <a:r>
              <a:rPr sz="1900" dirty="0">
                <a:solidFill>
                  <a:srgbClr val="9D2234"/>
                </a:solidFill>
                <a:latin typeface="Arial"/>
                <a:cs typeface="Arial"/>
              </a:rPr>
              <a:t>is</a:t>
            </a:r>
            <a:r>
              <a:rPr sz="1900" spc="-20" dirty="0">
                <a:solidFill>
                  <a:srgbClr val="9D2234"/>
                </a:solidFill>
                <a:latin typeface="Arial"/>
                <a:cs typeface="Arial"/>
              </a:rPr>
              <a:t> </a:t>
            </a:r>
            <a:r>
              <a:rPr sz="1900" dirty="0">
                <a:solidFill>
                  <a:srgbClr val="9D2234"/>
                </a:solidFill>
                <a:latin typeface="Arial"/>
                <a:cs typeface="Arial"/>
              </a:rPr>
              <a:t>a</a:t>
            </a:r>
            <a:r>
              <a:rPr sz="1900" spc="-15" dirty="0">
                <a:solidFill>
                  <a:srgbClr val="9D2234"/>
                </a:solidFill>
                <a:latin typeface="Arial"/>
                <a:cs typeface="Arial"/>
              </a:rPr>
              <a:t> </a:t>
            </a:r>
            <a:r>
              <a:rPr sz="1900" dirty="0">
                <a:solidFill>
                  <a:srgbClr val="9D2234"/>
                </a:solidFill>
                <a:latin typeface="Arial"/>
                <a:cs typeface="Arial"/>
              </a:rPr>
              <a:t>credit</a:t>
            </a:r>
            <a:r>
              <a:rPr sz="1900" spc="-20" dirty="0">
                <a:solidFill>
                  <a:srgbClr val="9D2234"/>
                </a:solidFill>
                <a:latin typeface="Arial"/>
                <a:cs typeface="Arial"/>
              </a:rPr>
              <a:t> </a:t>
            </a:r>
            <a:r>
              <a:rPr sz="1900" dirty="0">
                <a:solidFill>
                  <a:srgbClr val="9D2234"/>
                </a:solidFill>
                <a:latin typeface="Arial"/>
                <a:cs typeface="Arial"/>
              </a:rPr>
              <a:t>score,</a:t>
            </a:r>
            <a:r>
              <a:rPr sz="1900" spc="-25" dirty="0">
                <a:solidFill>
                  <a:srgbClr val="9D2234"/>
                </a:solidFill>
                <a:latin typeface="Arial"/>
                <a:cs typeface="Arial"/>
              </a:rPr>
              <a:t> </a:t>
            </a:r>
            <a:r>
              <a:rPr sz="1900" dirty="0">
                <a:solidFill>
                  <a:srgbClr val="9D2234"/>
                </a:solidFill>
                <a:latin typeface="Arial"/>
                <a:cs typeface="Arial"/>
              </a:rPr>
              <a:t>and </a:t>
            </a:r>
            <a:r>
              <a:rPr sz="1900" spc="-515" dirty="0">
                <a:solidFill>
                  <a:srgbClr val="9D2234"/>
                </a:solidFill>
                <a:latin typeface="Arial"/>
                <a:cs typeface="Arial"/>
              </a:rPr>
              <a:t> </a:t>
            </a:r>
            <a:r>
              <a:rPr sz="1900" dirty="0">
                <a:solidFill>
                  <a:srgbClr val="9D2234"/>
                </a:solidFill>
                <a:latin typeface="Arial"/>
                <a:cs typeface="Arial"/>
              </a:rPr>
              <a:t>where	does</a:t>
            </a:r>
            <a:r>
              <a:rPr sz="1900" spc="-30" dirty="0">
                <a:solidFill>
                  <a:srgbClr val="9D2234"/>
                </a:solidFill>
                <a:latin typeface="Arial"/>
                <a:cs typeface="Arial"/>
              </a:rPr>
              <a:t> </a:t>
            </a:r>
            <a:r>
              <a:rPr sz="1900" dirty="0">
                <a:solidFill>
                  <a:srgbClr val="9D2234"/>
                </a:solidFill>
                <a:latin typeface="Arial"/>
                <a:cs typeface="Arial"/>
              </a:rPr>
              <a:t>it</a:t>
            </a:r>
            <a:r>
              <a:rPr sz="1900" spc="-35" dirty="0">
                <a:solidFill>
                  <a:srgbClr val="9D2234"/>
                </a:solidFill>
                <a:latin typeface="Arial"/>
                <a:cs typeface="Arial"/>
              </a:rPr>
              <a:t> </a:t>
            </a:r>
            <a:r>
              <a:rPr sz="1900" dirty="0">
                <a:solidFill>
                  <a:srgbClr val="9D2234"/>
                </a:solidFill>
                <a:latin typeface="Arial"/>
                <a:cs typeface="Arial"/>
              </a:rPr>
              <a:t>come</a:t>
            </a:r>
            <a:r>
              <a:rPr sz="1900" spc="-25" dirty="0">
                <a:solidFill>
                  <a:srgbClr val="9D2234"/>
                </a:solidFill>
                <a:latin typeface="Arial"/>
                <a:cs typeface="Arial"/>
              </a:rPr>
              <a:t> </a:t>
            </a:r>
            <a:r>
              <a:rPr sz="1900" dirty="0">
                <a:solidFill>
                  <a:srgbClr val="9D2234"/>
                </a:solidFill>
                <a:latin typeface="Arial"/>
                <a:cs typeface="Arial"/>
              </a:rPr>
              <a:t>from?</a:t>
            </a:r>
            <a:endParaRPr sz="1900" dirty="0">
              <a:latin typeface="Arial"/>
              <a:cs typeface="Arial"/>
            </a:endParaRPr>
          </a:p>
          <a:p>
            <a:pPr marL="354965" indent="-342900">
              <a:lnSpc>
                <a:spcPts val="1945"/>
              </a:lnSpc>
              <a:spcBef>
                <a:spcPts val="120"/>
              </a:spcBef>
              <a:buChar char="•"/>
              <a:tabLst>
                <a:tab pos="354965" algn="l"/>
                <a:tab pos="355600" algn="l"/>
                <a:tab pos="1680845" algn="l"/>
              </a:tabLst>
            </a:pPr>
            <a:r>
              <a:rPr sz="1900" spc="-5" dirty="0">
                <a:solidFill>
                  <a:srgbClr val="9D2234"/>
                </a:solidFill>
                <a:latin typeface="Arial"/>
                <a:cs typeface="Arial"/>
              </a:rPr>
              <a:t>It</a:t>
            </a:r>
            <a:r>
              <a:rPr sz="1900" dirty="0">
                <a:solidFill>
                  <a:srgbClr val="9D2234"/>
                </a:solidFill>
                <a:latin typeface="Arial"/>
                <a:cs typeface="Arial"/>
              </a:rPr>
              <a:t> depends.	There</a:t>
            </a:r>
            <a:r>
              <a:rPr sz="1900" spc="-25" dirty="0">
                <a:solidFill>
                  <a:srgbClr val="9D2234"/>
                </a:solidFill>
                <a:latin typeface="Arial"/>
                <a:cs typeface="Arial"/>
              </a:rPr>
              <a:t> </a:t>
            </a:r>
            <a:r>
              <a:rPr sz="1900" dirty="0">
                <a:solidFill>
                  <a:srgbClr val="9D2234"/>
                </a:solidFill>
                <a:latin typeface="Arial"/>
                <a:cs typeface="Arial"/>
              </a:rPr>
              <a:t>are</a:t>
            </a:r>
            <a:r>
              <a:rPr sz="1900" spc="-20" dirty="0">
                <a:solidFill>
                  <a:srgbClr val="9D2234"/>
                </a:solidFill>
                <a:latin typeface="Arial"/>
                <a:cs typeface="Arial"/>
              </a:rPr>
              <a:t> </a:t>
            </a:r>
            <a:r>
              <a:rPr sz="1900" dirty="0">
                <a:solidFill>
                  <a:srgbClr val="9D2234"/>
                </a:solidFill>
                <a:latin typeface="Arial"/>
                <a:cs typeface="Arial"/>
              </a:rPr>
              <a:t>at</a:t>
            </a:r>
            <a:endParaRPr sz="1900" dirty="0">
              <a:latin typeface="Arial"/>
              <a:cs typeface="Arial"/>
            </a:endParaRPr>
          </a:p>
          <a:p>
            <a:pPr marL="354965">
              <a:lnSpc>
                <a:spcPts val="1605"/>
              </a:lnSpc>
            </a:pPr>
            <a:r>
              <a:rPr sz="1900" dirty="0">
                <a:solidFill>
                  <a:srgbClr val="9D2234"/>
                </a:solidFill>
                <a:latin typeface="Arial"/>
                <a:cs typeface="Arial"/>
              </a:rPr>
              <a:t>least</a:t>
            </a:r>
            <a:r>
              <a:rPr sz="1900" spc="-20" dirty="0">
                <a:solidFill>
                  <a:srgbClr val="9D2234"/>
                </a:solidFill>
                <a:latin typeface="Arial"/>
                <a:cs typeface="Arial"/>
              </a:rPr>
              <a:t> </a:t>
            </a:r>
            <a:r>
              <a:rPr sz="1900" dirty="0">
                <a:solidFill>
                  <a:srgbClr val="9D2234"/>
                </a:solidFill>
                <a:latin typeface="Arial"/>
                <a:cs typeface="Arial"/>
              </a:rPr>
              <a:t>six</a:t>
            </a:r>
            <a:r>
              <a:rPr sz="1900" spc="-15" dirty="0">
                <a:solidFill>
                  <a:srgbClr val="9D2234"/>
                </a:solidFill>
                <a:latin typeface="Arial"/>
                <a:cs typeface="Arial"/>
              </a:rPr>
              <a:t> </a:t>
            </a:r>
            <a:r>
              <a:rPr sz="1900" spc="-5" dirty="0">
                <a:solidFill>
                  <a:srgbClr val="9D2234"/>
                </a:solidFill>
                <a:latin typeface="Arial"/>
                <a:cs typeface="Arial"/>
              </a:rPr>
              <a:t>different</a:t>
            </a:r>
            <a:r>
              <a:rPr sz="1900" spc="-20" dirty="0">
                <a:solidFill>
                  <a:srgbClr val="9D2234"/>
                </a:solidFill>
                <a:latin typeface="Arial"/>
                <a:cs typeface="Arial"/>
              </a:rPr>
              <a:t> </a:t>
            </a:r>
            <a:r>
              <a:rPr sz="1900" dirty="0">
                <a:solidFill>
                  <a:srgbClr val="9D2234"/>
                </a:solidFill>
                <a:latin typeface="Arial"/>
                <a:cs typeface="Arial"/>
              </a:rPr>
              <a:t>“credit</a:t>
            </a:r>
            <a:endParaRPr sz="1900" dirty="0">
              <a:latin typeface="Arial"/>
              <a:cs typeface="Arial"/>
            </a:endParaRPr>
          </a:p>
          <a:p>
            <a:pPr marL="354965">
              <a:lnSpc>
                <a:spcPts val="1595"/>
              </a:lnSpc>
            </a:pPr>
            <a:r>
              <a:rPr sz="1900" dirty="0">
                <a:solidFill>
                  <a:srgbClr val="9D2234"/>
                </a:solidFill>
                <a:latin typeface="Arial"/>
                <a:cs typeface="Arial"/>
              </a:rPr>
              <a:t>score</a:t>
            </a:r>
            <a:r>
              <a:rPr sz="1900" spc="-20" dirty="0">
                <a:solidFill>
                  <a:srgbClr val="9D2234"/>
                </a:solidFill>
                <a:latin typeface="Arial"/>
                <a:cs typeface="Arial"/>
              </a:rPr>
              <a:t> </a:t>
            </a:r>
            <a:r>
              <a:rPr sz="1900" dirty="0">
                <a:solidFill>
                  <a:srgbClr val="9D2234"/>
                </a:solidFill>
                <a:latin typeface="Arial"/>
                <a:cs typeface="Arial"/>
              </a:rPr>
              <a:t>scales”</a:t>
            </a:r>
            <a:r>
              <a:rPr sz="1900" spc="-15" dirty="0">
                <a:solidFill>
                  <a:srgbClr val="9D2234"/>
                </a:solidFill>
                <a:latin typeface="Arial"/>
                <a:cs typeface="Arial"/>
              </a:rPr>
              <a:t> </a:t>
            </a:r>
            <a:r>
              <a:rPr sz="1900" dirty="0">
                <a:solidFill>
                  <a:srgbClr val="9D2234"/>
                </a:solidFill>
                <a:latin typeface="Arial"/>
                <a:cs typeface="Arial"/>
              </a:rPr>
              <a:t>and</a:t>
            </a:r>
            <a:r>
              <a:rPr sz="1900" spc="-15" dirty="0">
                <a:solidFill>
                  <a:srgbClr val="9D2234"/>
                </a:solidFill>
                <a:latin typeface="Arial"/>
                <a:cs typeface="Arial"/>
              </a:rPr>
              <a:t> </a:t>
            </a:r>
            <a:r>
              <a:rPr sz="1900" dirty="0">
                <a:solidFill>
                  <a:srgbClr val="9D2234"/>
                </a:solidFill>
                <a:latin typeface="Arial"/>
                <a:cs typeface="Arial"/>
              </a:rPr>
              <a:t>they</a:t>
            </a:r>
            <a:r>
              <a:rPr sz="1900" spc="-20" dirty="0">
                <a:solidFill>
                  <a:srgbClr val="9D2234"/>
                </a:solidFill>
                <a:latin typeface="Arial"/>
                <a:cs typeface="Arial"/>
              </a:rPr>
              <a:t> </a:t>
            </a:r>
            <a:r>
              <a:rPr sz="1900" dirty="0">
                <a:solidFill>
                  <a:srgbClr val="9D2234"/>
                </a:solidFill>
                <a:latin typeface="Arial"/>
                <a:cs typeface="Arial"/>
              </a:rPr>
              <a:t>all</a:t>
            </a:r>
            <a:endParaRPr sz="1900" dirty="0">
              <a:latin typeface="Arial"/>
              <a:cs typeface="Arial"/>
            </a:endParaRPr>
          </a:p>
          <a:p>
            <a:pPr marL="354965">
              <a:lnSpc>
                <a:spcPts val="1595"/>
              </a:lnSpc>
            </a:pPr>
            <a:r>
              <a:rPr sz="1900" dirty="0">
                <a:solidFill>
                  <a:srgbClr val="9D2234"/>
                </a:solidFill>
                <a:latin typeface="Arial"/>
                <a:cs typeface="Arial"/>
              </a:rPr>
              <a:t>have</a:t>
            </a:r>
            <a:r>
              <a:rPr sz="1900" spc="-10" dirty="0">
                <a:solidFill>
                  <a:srgbClr val="9D2234"/>
                </a:solidFill>
                <a:latin typeface="Arial"/>
                <a:cs typeface="Arial"/>
              </a:rPr>
              <a:t> </a:t>
            </a:r>
            <a:r>
              <a:rPr sz="1900" spc="-5" dirty="0">
                <a:solidFill>
                  <a:srgbClr val="9D2234"/>
                </a:solidFill>
                <a:latin typeface="Arial"/>
                <a:cs typeface="Arial"/>
              </a:rPr>
              <a:t>different</a:t>
            </a:r>
            <a:r>
              <a:rPr sz="1900" spc="-20" dirty="0">
                <a:solidFill>
                  <a:srgbClr val="9D2234"/>
                </a:solidFill>
                <a:latin typeface="Arial"/>
                <a:cs typeface="Arial"/>
              </a:rPr>
              <a:t> </a:t>
            </a:r>
            <a:r>
              <a:rPr sz="1900" dirty="0">
                <a:solidFill>
                  <a:srgbClr val="9D2234"/>
                </a:solidFill>
                <a:latin typeface="Arial"/>
                <a:cs typeface="Arial"/>
              </a:rPr>
              <a:t>ranges.</a:t>
            </a:r>
            <a:endParaRPr sz="1900" dirty="0">
              <a:latin typeface="Arial"/>
              <a:cs typeface="Arial"/>
            </a:endParaRPr>
          </a:p>
          <a:p>
            <a:pPr marL="354965">
              <a:lnSpc>
                <a:spcPts val="1605"/>
              </a:lnSpc>
            </a:pPr>
            <a:r>
              <a:rPr sz="1900" dirty="0">
                <a:solidFill>
                  <a:srgbClr val="9D2234"/>
                </a:solidFill>
                <a:latin typeface="Arial"/>
                <a:cs typeface="Arial"/>
              </a:rPr>
              <a:t>Most</a:t>
            </a:r>
            <a:r>
              <a:rPr sz="1900" spc="-20" dirty="0">
                <a:solidFill>
                  <a:srgbClr val="9D2234"/>
                </a:solidFill>
                <a:latin typeface="Arial"/>
                <a:cs typeface="Arial"/>
              </a:rPr>
              <a:t> </a:t>
            </a:r>
            <a:r>
              <a:rPr sz="1900" dirty="0">
                <a:solidFill>
                  <a:srgbClr val="9D2234"/>
                </a:solidFill>
                <a:latin typeface="Arial"/>
                <a:cs typeface="Arial"/>
              </a:rPr>
              <a:t>lenders</a:t>
            </a:r>
            <a:r>
              <a:rPr sz="1900" spc="-10" dirty="0">
                <a:solidFill>
                  <a:srgbClr val="9D2234"/>
                </a:solidFill>
                <a:latin typeface="Arial"/>
                <a:cs typeface="Arial"/>
              </a:rPr>
              <a:t> </a:t>
            </a:r>
            <a:r>
              <a:rPr sz="1900" spc="-5" dirty="0">
                <a:solidFill>
                  <a:srgbClr val="9D2234"/>
                </a:solidFill>
                <a:latin typeface="Arial"/>
                <a:cs typeface="Arial"/>
              </a:rPr>
              <a:t>still </a:t>
            </a:r>
            <a:r>
              <a:rPr sz="1900" dirty="0">
                <a:solidFill>
                  <a:srgbClr val="9D2234"/>
                </a:solidFill>
                <a:latin typeface="Arial"/>
                <a:cs typeface="Arial"/>
              </a:rPr>
              <a:t>look</a:t>
            </a:r>
            <a:r>
              <a:rPr sz="1900" spc="-10" dirty="0">
                <a:solidFill>
                  <a:srgbClr val="9D2234"/>
                </a:solidFill>
                <a:latin typeface="Arial"/>
                <a:cs typeface="Arial"/>
              </a:rPr>
              <a:t> </a:t>
            </a:r>
            <a:r>
              <a:rPr sz="1900" dirty="0">
                <a:solidFill>
                  <a:srgbClr val="9D2234"/>
                </a:solidFill>
                <a:latin typeface="Arial"/>
                <a:cs typeface="Arial"/>
              </a:rPr>
              <a:t>at</a:t>
            </a:r>
            <a:endParaRPr sz="1900" dirty="0">
              <a:latin typeface="Arial"/>
              <a:cs typeface="Arial"/>
            </a:endParaRPr>
          </a:p>
          <a:p>
            <a:pPr marL="354965">
              <a:lnSpc>
                <a:spcPts val="1595"/>
              </a:lnSpc>
            </a:pPr>
            <a:r>
              <a:rPr sz="1900" spc="-5" dirty="0">
                <a:solidFill>
                  <a:srgbClr val="9D2234"/>
                </a:solidFill>
                <a:latin typeface="Arial"/>
                <a:cs typeface="Arial"/>
              </a:rPr>
              <a:t>FICO</a:t>
            </a:r>
            <a:r>
              <a:rPr sz="1900" spc="-25" dirty="0">
                <a:solidFill>
                  <a:srgbClr val="9D2234"/>
                </a:solidFill>
                <a:latin typeface="Arial"/>
                <a:cs typeface="Arial"/>
              </a:rPr>
              <a:t> </a:t>
            </a:r>
            <a:r>
              <a:rPr sz="1900" dirty="0">
                <a:solidFill>
                  <a:srgbClr val="9D2234"/>
                </a:solidFill>
                <a:latin typeface="Arial"/>
                <a:cs typeface="Arial"/>
              </a:rPr>
              <a:t>for</a:t>
            </a:r>
            <a:r>
              <a:rPr sz="1900" spc="-10" dirty="0">
                <a:solidFill>
                  <a:srgbClr val="9D2234"/>
                </a:solidFill>
                <a:latin typeface="Arial"/>
                <a:cs typeface="Arial"/>
              </a:rPr>
              <a:t> </a:t>
            </a:r>
            <a:r>
              <a:rPr sz="1900" dirty="0">
                <a:solidFill>
                  <a:srgbClr val="9D2234"/>
                </a:solidFill>
                <a:latin typeface="Arial"/>
                <a:cs typeface="Arial"/>
              </a:rPr>
              <a:t>personal</a:t>
            </a:r>
            <a:r>
              <a:rPr sz="1900" spc="-15" dirty="0">
                <a:solidFill>
                  <a:srgbClr val="9D2234"/>
                </a:solidFill>
                <a:latin typeface="Arial"/>
                <a:cs typeface="Arial"/>
              </a:rPr>
              <a:t> </a:t>
            </a:r>
            <a:r>
              <a:rPr sz="1900" dirty="0">
                <a:solidFill>
                  <a:srgbClr val="9D2234"/>
                </a:solidFill>
                <a:latin typeface="Arial"/>
                <a:cs typeface="Arial"/>
              </a:rPr>
              <a:t>credit,</a:t>
            </a:r>
            <a:endParaRPr sz="1900" dirty="0">
              <a:latin typeface="Arial"/>
              <a:cs typeface="Arial"/>
            </a:endParaRPr>
          </a:p>
          <a:p>
            <a:pPr marL="354965">
              <a:lnSpc>
                <a:spcPts val="1595"/>
              </a:lnSpc>
            </a:pPr>
            <a:r>
              <a:rPr sz="1900" dirty="0">
                <a:solidFill>
                  <a:srgbClr val="9D2234"/>
                </a:solidFill>
                <a:latin typeface="Arial"/>
                <a:cs typeface="Arial"/>
              </a:rPr>
              <a:t>and</a:t>
            </a:r>
            <a:r>
              <a:rPr sz="1900" spc="-15" dirty="0">
                <a:solidFill>
                  <a:srgbClr val="9D2234"/>
                </a:solidFill>
                <a:latin typeface="Arial"/>
                <a:cs typeface="Arial"/>
              </a:rPr>
              <a:t> </a:t>
            </a:r>
            <a:r>
              <a:rPr sz="1900" dirty="0">
                <a:solidFill>
                  <a:srgbClr val="9D2234"/>
                </a:solidFill>
                <a:latin typeface="Arial"/>
                <a:cs typeface="Arial"/>
              </a:rPr>
              <a:t>this</a:t>
            </a:r>
            <a:r>
              <a:rPr sz="1900" spc="-15" dirty="0">
                <a:solidFill>
                  <a:srgbClr val="9D2234"/>
                </a:solidFill>
                <a:latin typeface="Arial"/>
                <a:cs typeface="Arial"/>
              </a:rPr>
              <a:t> </a:t>
            </a:r>
            <a:r>
              <a:rPr sz="1900" dirty="0">
                <a:solidFill>
                  <a:srgbClr val="9D2234"/>
                </a:solidFill>
                <a:latin typeface="Arial"/>
                <a:cs typeface="Arial"/>
              </a:rPr>
              <a:t>list</a:t>
            </a:r>
            <a:r>
              <a:rPr sz="1900" spc="-20" dirty="0">
                <a:solidFill>
                  <a:srgbClr val="9D2234"/>
                </a:solidFill>
                <a:latin typeface="Arial"/>
                <a:cs typeface="Arial"/>
              </a:rPr>
              <a:t> </a:t>
            </a:r>
            <a:r>
              <a:rPr sz="1900" dirty="0">
                <a:solidFill>
                  <a:srgbClr val="9D2234"/>
                </a:solidFill>
                <a:latin typeface="Arial"/>
                <a:cs typeface="Arial"/>
              </a:rPr>
              <a:t>is</a:t>
            </a:r>
            <a:r>
              <a:rPr sz="1900" spc="-20" dirty="0">
                <a:solidFill>
                  <a:srgbClr val="9D2234"/>
                </a:solidFill>
                <a:latin typeface="Arial"/>
                <a:cs typeface="Arial"/>
              </a:rPr>
              <a:t> </a:t>
            </a:r>
            <a:r>
              <a:rPr sz="1900" dirty="0">
                <a:solidFill>
                  <a:srgbClr val="9D2234"/>
                </a:solidFill>
                <a:latin typeface="Arial"/>
                <a:cs typeface="Arial"/>
              </a:rPr>
              <a:t>generally</a:t>
            </a:r>
            <a:r>
              <a:rPr sz="1900" spc="-15" dirty="0">
                <a:solidFill>
                  <a:srgbClr val="9D2234"/>
                </a:solidFill>
                <a:latin typeface="Arial"/>
                <a:cs typeface="Arial"/>
              </a:rPr>
              <a:t> </a:t>
            </a:r>
            <a:r>
              <a:rPr sz="1900" dirty="0">
                <a:solidFill>
                  <a:srgbClr val="9D2234"/>
                </a:solidFill>
                <a:latin typeface="Arial"/>
                <a:cs typeface="Arial"/>
              </a:rPr>
              <a:t>a</a:t>
            </a:r>
            <a:endParaRPr sz="1900" dirty="0">
              <a:latin typeface="Arial"/>
              <a:cs typeface="Arial"/>
            </a:endParaRPr>
          </a:p>
          <a:p>
            <a:pPr marL="354965" marR="310515">
              <a:lnSpc>
                <a:spcPct val="70500"/>
              </a:lnSpc>
              <a:spcBef>
                <a:spcPts val="335"/>
              </a:spcBef>
            </a:pPr>
            <a:r>
              <a:rPr sz="1900" dirty="0">
                <a:solidFill>
                  <a:srgbClr val="9D2234"/>
                </a:solidFill>
                <a:latin typeface="Arial"/>
                <a:cs typeface="Arial"/>
              </a:rPr>
              <a:t>good</a:t>
            </a:r>
            <a:r>
              <a:rPr sz="1900" spc="-30" dirty="0">
                <a:solidFill>
                  <a:srgbClr val="9D2234"/>
                </a:solidFill>
                <a:latin typeface="Arial"/>
                <a:cs typeface="Arial"/>
              </a:rPr>
              <a:t> </a:t>
            </a:r>
            <a:r>
              <a:rPr sz="1900" dirty="0">
                <a:solidFill>
                  <a:srgbClr val="9D2234"/>
                </a:solidFill>
                <a:latin typeface="Arial"/>
                <a:cs typeface="Arial"/>
              </a:rPr>
              <a:t>representation</a:t>
            </a:r>
            <a:r>
              <a:rPr sz="1900" spc="-25" dirty="0">
                <a:solidFill>
                  <a:srgbClr val="9D2234"/>
                </a:solidFill>
                <a:latin typeface="Arial"/>
                <a:cs typeface="Arial"/>
              </a:rPr>
              <a:t> </a:t>
            </a:r>
            <a:r>
              <a:rPr sz="1900" dirty="0">
                <a:solidFill>
                  <a:srgbClr val="9D2234"/>
                </a:solidFill>
                <a:latin typeface="Arial"/>
                <a:cs typeface="Arial"/>
              </a:rPr>
              <a:t>of </a:t>
            </a:r>
            <a:r>
              <a:rPr sz="1900" spc="-515" dirty="0">
                <a:solidFill>
                  <a:srgbClr val="9D2234"/>
                </a:solidFill>
                <a:latin typeface="Arial"/>
                <a:cs typeface="Arial"/>
              </a:rPr>
              <a:t> </a:t>
            </a:r>
            <a:r>
              <a:rPr sz="1900" dirty="0">
                <a:solidFill>
                  <a:srgbClr val="9D2234"/>
                </a:solidFill>
                <a:latin typeface="Arial"/>
                <a:cs typeface="Arial"/>
              </a:rPr>
              <a:t>scoring:</a:t>
            </a:r>
            <a:endParaRPr sz="1900" dirty="0">
              <a:latin typeface="Arial"/>
              <a:cs typeface="Arial"/>
            </a:endParaRPr>
          </a:p>
          <a:p>
            <a:pPr marL="318770">
              <a:lnSpc>
                <a:spcPts val="2135"/>
              </a:lnSpc>
              <a:spcBef>
                <a:spcPts val="535"/>
              </a:spcBef>
            </a:pPr>
            <a:r>
              <a:rPr sz="1800" b="1" spc="-280" dirty="0">
                <a:solidFill>
                  <a:srgbClr val="9D2234"/>
                </a:solidFill>
                <a:latin typeface="Arial"/>
                <a:cs typeface="Arial"/>
              </a:rPr>
              <a:t>E</a:t>
            </a:r>
            <a:r>
              <a:rPr sz="1800" b="1" spc="-275" dirty="0">
                <a:solidFill>
                  <a:srgbClr val="9D2234"/>
                </a:solidFill>
                <a:latin typeface="Arial"/>
                <a:cs typeface="Arial"/>
              </a:rPr>
              <a:t>x</a:t>
            </a:r>
            <a:r>
              <a:rPr sz="1800" b="1" spc="-254" dirty="0">
                <a:solidFill>
                  <a:srgbClr val="9D2234"/>
                </a:solidFill>
                <a:latin typeface="Arial"/>
                <a:cs typeface="Arial"/>
              </a:rPr>
              <a:t>c</a:t>
            </a:r>
            <a:r>
              <a:rPr sz="1800" b="1" spc="-105" dirty="0">
                <a:solidFill>
                  <a:srgbClr val="9D2234"/>
                </a:solidFill>
                <a:latin typeface="Arial"/>
                <a:cs typeface="Arial"/>
              </a:rPr>
              <a:t>e</a:t>
            </a:r>
            <a:r>
              <a:rPr sz="1800" b="1" spc="-65" dirty="0">
                <a:solidFill>
                  <a:srgbClr val="9D2234"/>
                </a:solidFill>
                <a:latin typeface="Arial"/>
                <a:cs typeface="Arial"/>
              </a:rPr>
              <a:t>ll</a:t>
            </a:r>
            <a:r>
              <a:rPr sz="1800" b="1" spc="-105" dirty="0">
                <a:solidFill>
                  <a:srgbClr val="9D2234"/>
                </a:solidFill>
                <a:latin typeface="Arial"/>
                <a:cs typeface="Arial"/>
              </a:rPr>
              <a:t>e</a:t>
            </a:r>
            <a:r>
              <a:rPr sz="1800" b="1" spc="-160" dirty="0">
                <a:solidFill>
                  <a:srgbClr val="9D2234"/>
                </a:solidFill>
                <a:latin typeface="Arial"/>
                <a:cs typeface="Arial"/>
              </a:rPr>
              <a:t>n</a:t>
            </a:r>
            <a:r>
              <a:rPr sz="1800" b="1" spc="20" dirty="0">
                <a:solidFill>
                  <a:srgbClr val="9D2234"/>
                </a:solidFill>
                <a:latin typeface="Arial"/>
                <a:cs typeface="Arial"/>
              </a:rPr>
              <a:t>t</a:t>
            </a:r>
            <a:r>
              <a:rPr sz="1800" b="1" spc="-90" dirty="0">
                <a:solidFill>
                  <a:srgbClr val="9D2234"/>
                </a:solidFill>
                <a:latin typeface="Arial"/>
                <a:cs typeface="Arial"/>
              </a:rPr>
              <a:t> </a:t>
            </a:r>
            <a:r>
              <a:rPr sz="1800" b="1" spc="-355" dirty="0">
                <a:solidFill>
                  <a:srgbClr val="9D2234"/>
                </a:solidFill>
                <a:latin typeface="Arial"/>
                <a:cs typeface="Arial"/>
              </a:rPr>
              <a:t>C</a:t>
            </a:r>
            <a:r>
              <a:rPr sz="1800" b="1" spc="-90" dirty="0">
                <a:solidFill>
                  <a:srgbClr val="9D2234"/>
                </a:solidFill>
                <a:latin typeface="Arial"/>
                <a:cs typeface="Arial"/>
              </a:rPr>
              <a:t>r</a:t>
            </a:r>
            <a:r>
              <a:rPr sz="1800" b="1" spc="-105" dirty="0">
                <a:solidFill>
                  <a:srgbClr val="9D2234"/>
                </a:solidFill>
                <a:latin typeface="Arial"/>
                <a:cs typeface="Arial"/>
              </a:rPr>
              <a:t>edi</a:t>
            </a:r>
            <a:r>
              <a:rPr sz="1800" b="1" spc="20" dirty="0">
                <a:solidFill>
                  <a:srgbClr val="9D2234"/>
                </a:solidFill>
                <a:latin typeface="Arial"/>
                <a:cs typeface="Arial"/>
              </a:rPr>
              <a:t>t</a:t>
            </a:r>
            <a:r>
              <a:rPr sz="1800" b="1" spc="-105" dirty="0">
                <a:solidFill>
                  <a:srgbClr val="9D2234"/>
                </a:solidFill>
                <a:latin typeface="Arial"/>
                <a:cs typeface="Arial"/>
              </a:rPr>
              <a:t>:</a:t>
            </a:r>
            <a:r>
              <a:rPr sz="1800" b="1" spc="-85" dirty="0">
                <a:solidFill>
                  <a:srgbClr val="9D2234"/>
                </a:solidFill>
                <a:latin typeface="Arial"/>
                <a:cs typeface="Arial"/>
              </a:rPr>
              <a:t> </a:t>
            </a:r>
            <a:r>
              <a:rPr sz="1800" b="1" spc="-90" dirty="0">
                <a:solidFill>
                  <a:srgbClr val="9D2234"/>
                </a:solidFill>
                <a:latin typeface="Arial"/>
                <a:cs typeface="Arial"/>
              </a:rPr>
              <a:t>750</a:t>
            </a:r>
            <a:r>
              <a:rPr sz="1800" b="1" spc="-155" dirty="0">
                <a:solidFill>
                  <a:srgbClr val="9D2234"/>
                </a:solidFill>
                <a:latin typeface="Arial"/>
                <a:cs typeface="Arial"/>
              </a:rPr>
              <a:t>+</a:t>
            </a:r>
            <a:endParaRPr sz="1800" dirty="0">
              <a:latin typeface="Arial"/>
              <a:cs typeface="Arial"/>
            </a:endParaRPr>
          </a:p>
          <a:p>
            <a:pPr marL="318770">
              <a:lnSpc>
                <a:spcPts val="2135"/>
              </a:lnSpc>
            </a:pPr>
            <a:r>
              <a:rPr sz="1800" b="1" spc="-220" dirty="0">
                <a:solidFill>
                  <a:srgbClr val="9D2234"/>
                </a:solidFill>
                <a:latin typeface="Arial"/>
                <a:cs typeface="Arial"/>
              </a:rPr>
              <a:t>G</a:t>
            </a:r>
            <a:r>
              <a:rPr sz="1800" b="1" spc="-180" dirty="0">
                <a:solidFill>
                  <a:srgbClr val="9D2234"/>
                </a:solidFill>
                <a:latin typeface="Arial"/>
                <a:cs typeface="Arial"/>
              </a:rPr>
              <a:t>o</a:t>
            </a:r>
            <a:r>
              <a:rPr sz="1800" b="1" spc="-140" dirty="0">
                <a:solidFill>
                  <a:srgbClr val="9D2234"/>
                </a:solidFill>
                <a:latin typeface="Arial"/>
                <a:cs typeface="Arial"/>
              </a:rPr>
              <a:t>o</a:t>
            </a:r>
            <a:r>
              <a:rPr sz="1800" b="1" spc="-135" dirty="0">
                <a:solidFill>
                  <a:srgbClr val="9D2234"/>
                </a:solidFill>
                <a:latin typeface="Arial"/>
                <a:cs typeface="Arial"/>
              </a:rPr>
              <a:t>d</a:t>
            </a:r>
            <a:r>
              <a:rPr sz="1800" b="1" spc="-95" dirty="0">
                <a:solidFill>
                  <a:srgbClr val="9D2234"/>
                </a:solidFill>
                <a:latin typeface="Arial"/>
                <a:cs typeface="Arial"/>
              </a:rPr>
              <a:t> </a:t>
            </a:r>
            <a:r>
              <a:rPr sz="1800" b="1" spc="-355" dirty="0">
                <a:solidFill>
                  <a:srgbClr val="9D2234"/>
                </a:solidFill>
                <a:latin typeface="Arial"/>
                <a:cs typeface="Arial"/>
              </a:rPr>
              <a:t>C</a:t>
            </a:r>
            <a:r>
              <a:rPr sz="1800" b="1" spc="-90" dirty="0">
                <a:solidFill>
                  <a:srgbClr val="9D2234"/>
                </a:solidFill>
                <a:latin typeface="Arial"/>
                <a:cs typeface="Arial"/>
              </a:rPr>
              <a:t>r</a:t>
            </a:r>
            <a:r>
              <a:rPr sz="1800" b="1" spc="-105" dirty="0">
                <a:solidFill>
                  <a:srgbClr val="9D2234"/>
                </a:solidFill>
                <a:latin typeface="Arial"/>
                <a:cs typeface="Arial"/>
              </a:rPr>
              <a:t>e</a:t>
            </a:r>
            <a:r>
              <a:rPr sz="1800" b="1" spc="-140" dirty="0">
                <a:solidFill>
                  <a:srgbClr val="9D2234"/>
                </a:solidFill>
                <a:latin typeface="Arial"/>
                <a:cs typeface="Arial"/>
              </a:rPr>
              <a:t>d</a:t>
            </a:r>
            <a:r>
              <a:rPr sz="1800" b="1" spc="-65" dirty="0">
                <a:solidFill>
                  <a:srgbClr val="9D2234"/>
                </a:solidFill>
                <a:latin typeface="Arial"/>
                <a:cs typeface="Arial"/>
              </a:rPr>
              <a:t>i</a:t>
            </a:r>
            <a:r>
              <a:rPr sz="1800" b="1" spc="20" dirty="0">
                <a:solidFill>
                  <a:srgbClr val="9D2234"/>
                </a:solidFill>
                <a:latin typeface="Arial"/>
                <a:cs typeface="Arial"/>
              </a:rPr>
              <a:t>t</a:t>
            </a:r>
            <a:r>
              <a:rPr sz="1800" b="1" spc="-105" dirty="0">
                <a:solidFill>
                  <a:srgbClr val="9D2234"/>
                </a:solidFill>
                <a:latin typeface="Arial"/>
                <a:cs typeface="Arial"/>
              </a:rPr>
              <a:t>:</a:t>
            </a:r>
            <a:r>
              <a:rPr sz="1800" b="1" spc="-85" dirty="0">
                <a:solidFill>
                  <a:srgbClr val="9D2234"/>
                </a:solidFill>
                <a:latin typeface="Arial"/>
                <a:cs typeface="Arial"/>
              </a:rPr>
              <a:t> </a:t>
            </a:r>
            <a:r>
              <a:rPr sz="1800" b="1" spc="-90" dirty="0">
                <a:solidFill>
                  <a:srgbClr val="9D2234"/>
                </a:solidFill>
                <a:latin typeface="Arial"/>
                <a:cs typeface="Arial"/>
              </a:rPr>
              <a:t>700</a:t>
            </a:r>
            <a:r>
              <a:rPr sz="1800" b="1" spc="-55" dirty="0">
                <a:solidFill>
                  <a:srgbClr val="9D2234"/>
                </a:solidFill>
                <a:latin typeface="Arial"/>
                <a:cs typeface="Arial"/>
              </a:rPr>
              <a:t>-</a:t>
            </a:r>
            <a:r>
              <a:rPr sz="1800" b="1" spc="-90" dirty="0">
                <a:solidFill>
                  <a:srgbClr val="9D2234"/>
                </a:solidFill>
                <a:latin typeface="Arial"/>
                <a:cs typeface="Arial"/>
              </a:rPr>
              <a:t>749</a:t>
            </a:r>
            <a:endParaRPr sz="1800" dirty="0">
              <a:latin typeface="Arial"/>
              <a:cs typeface="Arial"/>
            </a:endParaRPr>
          </a:p>
          <a:p>
            <a:pPr marL="318770">
              <a:lnSpc>
                <a:spcPct val="100000"/>
              </a:lnSpc>
              <a:spcBef>
                <a:spcPts val="20"/>
              </a:spcBef>
            </a:pPr>
            <a:r>
              <a:rPr sz="1800" b="1" spc="-260" dirty="0">
                <a:solidFill>
                  <a:srgbClr val="9D2234"/>
                </a:solidFill>
                <a:latin typeface="Arial"/>
                <a:cs typeface="Arial"/>
              </a:rPr>
              <a:t>F</a:t>
            </a:r>
            <a:r>
              <a:rPr sz="1800" b="1" spc="-190" dirty="0">
                <a:solidFill>
                  <a:srgbClr val="9D2234"/>
                </a:solidFill>
                <a:latin typeface="Arial"/>
                <a:cs typeface="Arial"/>
              </a:rPr>
              <a:t>a</a:t>
            </a:r>
            <a:r>
              <a:rPr sz="1800" b="1" spc="-65" dirty="0">
                <a:solidFill>
                  <a:srgbClr val="9D2234"/>
                </a:solidFill>
                <a:latin typeface="Arial"/>
                <a:cs typeface="Arial"/>
              </a:rPr>
              <a:t>ir</a:t>
            </a:r>
            <a:r>
              <a:rPr sz="1800" b="1" spc="-95" dirty="0">
                <a:solidFill>
                  <a:srgbClr val="9D2234"/>
                </a:solidFill>
                <a:latin typeface="Arial"/>
                <a:cs typeface="Arial"/>
              </a:rPr>
              <a:t> </a:t>
            </a:r>
            <a:r>
              <a:rPr sz="1800" b="1" spc="-355" dirty="0">
                <a:solidFill>
                  <a:srgbClr val="9D2234"/>
                </a:solidFill>
                <a:latin typeface="Arial"/>
                <a:cs typeface="Arial"/>
              </a:rPr>
              <a:t>C</a:t>
            </a:r>
            <a:r>
              <a:rPr sz="1800" b="1" spc="-90" dirty="0">
                <a:solidFill>
                  <a:srgbClr val="9D2234"/>
                </a:solidFill>
                <a:latin typeface="Arial"/>
                <a:cs typeface="Arial"/>
              </a:rPr>
              <a:t>r</a:t>
            </a:r>
            <a:r>
              <a:rPr sz="1800" b="1" spc="-105" dirty="0">
                <a:solidFill>
                  <a:srgbClr val="9D2234"/>
                </a:solidFill>
                <a:latin typeface="Arial"/>
                <a:cs typeface="Arial"/>
              </a:rPr>
              <a:t>e</a:t>
            </a:r>
            <a:r>
              <a:rPr sz="1800" b="1" spc="-140" dirty="0">
                <a:solidFill>
                  <a:srgbClr val="9D2234"/>
                </a:solidFill>
                <a:latin typeface="Arial"/>
                <a:cs typeface="Arial"/>
              </a:rPr>
              <a:t>d</a:t>
            </a:r>
            <a:r>
              <a:rPr sz="1800" b="1" spc="-65" dirty="0">
                <a:solidFill>
                  <a:srgbClr val="9D2234"/>
                </a:solidFill>
                <a:latin typeface="Arial"/>
                <a:cs typeface="Arial"/>
              </a:rPr>
              <a:t>i</a:t>
            </a:r>
            <a:r>
              <a:rPr sz="1800" b="1" spc="20" dirty="0">
                <a:solidFill>
                  <a:srgbClr val="9D2234"/>
                </a:solidFill>
                <a:latin typeface="Arial"/>
                <a:cs typeface="Arial"/>
              </a:rPr>
              <a:t>t</a:t>
            </a:r>
            <a:r>
              <a:rPr sz="1800" b="1" spc="-105" dirty="0">
                <a:solidFill>
                  <a:srgbClr val="9D2234"/>
                </a:solidFill>
                <a:latin typeface="Arial"/>
                <a:cs typeface="Arial"/>
              </a:rPr>
              <a:t>:</a:t>
            </a:r>
            <a:r>
              <a:rPr sz="1800" b="1" spc="-85" dirty="0">
                <a:solidFill>
                  <a:srgbClr val="9D2234"/>
                </a:solidFill>
                <a:latin typeface="Arial"/>
                <a:cs typeface="Arial"/>
              </a:rPr>
              <a:t> </a:t>
            </a:r>
            <a:r>
              <a:rPr sz="1800" b="1" spc="-90" dirty="0">
                <a:solidFill>
                  <a:srgbClr val="9D2234"/>
                </a:solidFill>
                <a:latin typeface="Arial"/>
                <a:cs typeface="Arial"/>
              </a:rPr>
              <a:t>65</a:t>
            </a:r>
            <a:r>
              <a:rPr sz="1800" b="1" spc="-95" dirty="0">
                <a:solidFill>
                  <a:srgbClr val="9D2234"/>
                </a:solidFill>
                <a:latin typeface="Arial"/>
                <a:cs typeface="Arial"/>
              </a:rPr>
              <a:t>0</a:t>
            </a:r>
            <a:r>
              <a:rPr sz="1800" b="1" spc="-55" dirty="0">
                <a:solidFill>
                  <a:srgbClr val="9D2234"/>
                </a:solidFill>
                <a:latin typeface="Arial"/>
                <a:cs typeface="Arial"/>
              </a:rPr>
              <a:t>-</a:t>
            </a:r>
            <a:r>
              <a:rPr sz="1800" b="1" spc="-90" dirty="0">
                <a:solidFill>
                  <a:srgbClr val="9D2234"/>
                </a:solidFill>
                <a:latin typeface="Arial"/>
                <a:cs typeface="Arial"/>
              </a:rPr>
              <a:t>699</a:t>
            </a:r>
            <a:endParaRPr sz="1800" dirty="0">
              <a:latin typeface="Arial"/>
              <a:cs typeface="Arial"/>
            </a:endParaRPr>
          </a:p>
          <a:p>
            <a:pPr marL="318770" marR="685165">
              <a:lnSpc>
                <a:spcPts val="2090"/>
              </a:lnSpc>
              <a:spcBef>
                <a:spcPts val="180"/>
              </a:spcBef>
            </a:pPr>
            <a:r>
              <a:rPr sz="1800" b="1" spc="-225" dirty="0">
                <a:solidFill>
                  <a:srgbClr val="9D2234"/>
                </a:solidFill>
                <a:latin typeface="Arial"/>
                <a:cs typeface="Arial"/>
              </a:rPr>
              <a:t>P</a:t>
            </a:r>
            <a:r>
              <a:rPr sz="1800" b="1" spc="-190" dirty="0">
                <a:solidFill>
                  <a:srgbClr val="9D2234"/>
                </a:solidFill>
                <a:latin typeface="Arial"/>
                <a:cs typeface="Arial"/>
              </a:rPr>
              <a:t>o</a:t>
            </a:r>
            <a:r>
              <a:rPr sz="1800" b="1" spc="-145" dirty="0">
                <a:solidFill>
                  <a:srgbClr val="9D2234"/>
                </a:solidFill>
                <a:latin typeface="Arial"/>
                <a:cs typeface="Arial"/>
              </a:rPr>
              <a:t>o</a:t>
            </a:r>
            <a:r>
              <a:rPr sz="1800" b="1" spc="-65" dirty="0">
                <a:solidFill>
                  <a:srgbClr val="9D2234"/>
                </a:solidFill>
                <a:latin typeface="Arial"/>
                <a:cs typeface="Arial"/>
              </a:rPr>
              <a:t>r</a:t>
            </a:r>
            <a:r>
              <a:rPr sz="1800" b="1" spc="-90" dirty="0">
                <a:solidFill>
                  <a:srgbClr val="9D2234"/>
                </a:solidFill>
                <a:latin typeface="Arial"/>
                <a:cs typeface="Arial"/>
              </a:rPr>
              <a:t> </a:t>
            </a:r>
            <a:r>
              <a:rPr sz="1800" b="1" spc="-355" dirty="0">
                <a:solidFill>
                  <a:srgbClr val="9D2234"/>
                </a:solidFill>
                <a:latin typeface="Arial"/>
                <a:cs typeface="Arial"/>
              </a:rPr>
              <a:t>C</a:t>
            </a:r>
            <a:r>
              <a:rPr sz="1800" b="1" spc="-90" dirty="0">
                <a:solidFill>
                  <a:srgbClr val="9D2234"/>
                </a:solidFill>
                <a:latin typeface="Arial"/>
                <a:cs typeface="Arial"/>
              </a:rPr>
              <a:t>r</a:t>
            </a:r>
            <a:r>
              <a:rPr sz="1800" b="1" spc="-105" dirty="0">
                <a:solidFill>
                  <a:srgbClr val="9D2234"/>
                </a:solidFill>
                <a:latin typeface="Arial"/>
                <a:cs typeface="Arial"/>
              </a:rPr>
              <a:t>e</a:t>
            </a:r>
            <a:r>
              <a:rPr sz="1800" b="1" spc="-140" dirty="0">
                <a:solidFill>
                  <a:srgbClr val="9D2234"/>
                </a:solidFill>
                <a:latin typeface="Arial"/>
                <a:cs typeface="Arial"/>
              </a:rPr>
              <a:t>d</a:t>
            </a:r>
            <a:r>
              <a:rPr sz="1800" b="1" spc="-65" dirty="0">
                <a:solidFill>
                  <a:srgbClr val="9D2234"/>
                </a:solidFill>
                <a:latin typeface="Arial"/>
                <a:cs typeface="Arial"/>
              </a:rPr>
              <a:t>i</a:t>
            </a:r>
            <a:r>
              <a:rPr sz="1800" b="1" spc="20" dirty="0">
                <a:solidFill>
                  <a:srgbClr val="9D2234"/>
                </a:solidFill>
                <a:latin typeface="Arial"/>
                <a:cs typeface="Arial"/>
              </a:rPr>
              <a:t>t</a:t>
            </a:r>
            <a:r>
              <a:rPr sz="1800" b="1" spc="-105" dirty="0">
                <a:solidFill>
                  <a:srgbClr val="9D2234"/>
                </a:solidFill>
                <a:latin typeface="Arial"/>
                <a:cs typeface="Arial"/>
              </a:rPr>
              <a:t>:</a:t>
            </a:r>
            <a:r>
              <a:rPr sz="1800" b="1" spc="-85" dirty="0">
                <a:solidFill>
                  <a:srgbClr val="9D2234"/>
                </a:solidFill>
                <a:latin typeface="Arial"/>
                <a:cs typeface="Arial"/>
              </a:rPr>
              <a:t> </a:t>
            </a:r>
            <a:r>
              <a:rPr sz="1800" b="1" spc="-95" dirty="0">
                <a:solidFill>
                  <a:srgbClr val="9D2234"/>
                </a:solidFill>
                <a:latin typeface="Arial"/>
                <a:cs typeface="Arial"/>
              </a:rPr>
              <a:t>600</a:t>
            </a:r>
            <a:r>
              <a:rPr sz="1800" b="1" spc="-55" dirty="0">
                <a:solidFill>
                  <a:srgbClr val="9D2234"/>
                </a:solidFill>
                <a:latin typeface="Arial"/>
                <a:cs typeface="Arial"/>
              </a:rPr>
              <a:t>-</a:t>
            </a:r>
            <a:r>
              <a:rPr sz="1800" b="1" spc="-75" dirty="0">
                <a:solidFill>
                  <a:srgbClr val="9D2234"/>
                </a:solidFill>
                <a:latin typeface="Arial"/>
                <a:cs typeface="Arial"/>
              </a:rPr>
              <a:t>649  </a:t>
            </a:r>
            <a:r>
              <a:rPr sz="1800" b="1" spc="-229" dirty="0">
                <a:solidFill>
                  <a:srgbClr val="9D2234"/>
                </a:solidFill>
                <a:latin typeface="Arial"/>
                <a:cs typeface="Arial"/>
              </a:rPr>
              <a:t>B</a:t>
            </a:r>
            <a:r>
              <a:rPr sz="1800" b="1" spc="-185" dirty="0">
                <a:solidFill>
                  <a:srgbClr val="9D2234"/>
                </a:solidFill>
                <a:latin typeface="Arial"/>
                <a:cs typeface="Arial"/>
              </a:rPr>
              <a:t>a</a:t>
            </a:r>
            <a:r>
              <a:rPr sz="1800" b="1" spc="-135" dirty="0">
                <a:solidFill>
                  <a:srgbClr val="9D2234"/>
                </a:solidFill>
                <a:latin typeface="Arial"/>
                <a:cs typeface="Arial"/>
              </a:rPr>
              <a:t>d</a:t>
            </a:r>
            <a:r>
              <a:rPr sz="1800" b="1" spc="-95" dirty="0">
                <a:solidFill>
                  <a:srgbClr val="9D2234"/>
                </a:solidFill>
                <a:latin typeface="Arial"/>
                <a:cs typeface="Arial"/>
              </a:rPr>
              <a:t> </a:t>
            </a:r>
            <a:r>
              <a:rPr sz="1800" b="1" spc="-355" dirty="0">
                <a:solidFill>
                  <a:srgbClr val="9D2234"/>
                </a:solidFill>
                <a:latin typeface="Arial"/>
                <a:cs typeface="Arial"/>
              </a:rPr>
              <a:t>C</a:t>
            </a:r>
            <a:r>
              <a:rPr sz="1800" b="1" spc="-90" dirty="0">
                <a:solidFill>
                  <a:srgbClr val="9D2234"/>
                </a:solidFill>
                <a:latin typeface="Arial"/>
                <a:cs typeface="Arial"/>
              </a:rPr>
              <a:t>r</a:t>
            </a:r>
            <a:r>
              <a:rPr sz="1800" b="1" spc="-105" dirty="0">
                <a:solidFill>
                  <a:srgbClr val="9D2234"/>
                </a:solidFill>
                <a:latin typeface="Arial"/>
                <a:cs typeface="Arial"/>
              </a:rPr>
              <a:t>e</a:t>
            </a:r>
            <a:r>
              <a:rPr sz="1800" b="1" spc="-140" dirty="0">
                <a:solidFill>
                  <a:srgbClr val="9D2234"/>
                </a:solidFill>
                <a:latin typeface="Arial"/>
                <a:cs typeface="Arial"/>
              </a:rPr>
              <a:t>d</a:t>
            </a:r>
            <a:r>
              <a:rPr sz="1800" b="1" spc="-65" dirty="0">
                <a:solidFill>
                  <a:srgbClr val="9D2234"/>
                </a:solidFill>
                <a:latin typeface="Arial"/>
                <a:cs typeface="Arial"/>
              </a:rPr>
              <a:t>i</a:t>
            </a:r>
            <a:r>
              <a:rPr sz="1800" b="1" spc="20" dirty="0">
                <a:solidFill>
                  <a:srgbClr val="9D2234"/>
                </a:solidFill>
                <a:latin typeface="Arial"/>
                <a:cs typeface="Arial"/>
              </a:rPr>
              <a:t>t</a:t>
            </a:r>
            <a:r>
              <a:rPr sz="1800" b="1" spc="-105" dirty="0">
                <a:solidFill>
                  <a:srgbClr val="9D2234"/>
                </a:solidFill>
                <a:latin typeface="Arial"/>
                <a:cs typeface="Arial"/>
              </a:rPr>
              <a:t>:</a:t>
            </a:r>
            <a:r>
              <a:rPr sz="1800" b="1" spc="-85" dirty="0">
                <a:solidFill>
                  <a:srgbClr val="9D2234"/>
                </a:solidFill>
                <a:latin typeface="Arial"/>
                <a:cs typeface="Arial"/>
              </a:rPr>
              <a:t> </a:t>
            </a:r>
            <a:r>
              <a:rPr sz="1800" b="1" spc="-140" dirty="0">
                <a:solidFill>
                  <a:srgbClr val="9D2234"/>
                </a:solidFill>
                <a:latin typeface="Arial"/>
                <a:cs typeface="Arial"/>
              </a:rPr>
              <a:t>b</a:t>
            </a:r>
            <a:r>
              <a:rPr sz="1800" b="1" spc="-105" dirty="0">
                <a:solidFill>
                  <a:srgbClr val="9D2234"/>
                </a:solidFill>
                <a:latin typeface="Arial"/>
                <a:cs typeface="Arial"/>
              </a:rPr>
              <a:t>e</a:t>
            </a:r>
            <a:r>
              <a:rPr sz="1800" b="1" spc="-65" dirty="0">
                <a:solidFill>
                  <a:srgbClr val="9D2234"/>
                </a:solidFill>
                <a:latin typeface="Arial"/>
                <a:cs typeface="Arial"/>
              </a:rPr>
              <a:t>l</a:t>
            </a:r>
            <a:r>
              <a:rPr sz="1800" b="1" spc="-145" dirty="0">
                <a:solidFill>
                  <a:srgbClr val="9D2234"/>
                </a:solidFill>
                <a:latin typeface="Arial"/>
                <a:cs typeface="Arial"/>
              </a:rPr>
              <a:t>o</a:t>
            </a:r>
            <a:r>
              <a:rPr sz="1800" b="1" spc="-60" dirty="0">
                <a:solidFill>
                  <a:srgbClr val="9D2234"/>
                </a:solidFill>
                <a:latin typeface="Arial"/>
                <a:cs typeface="Arial"/>
              </a:rPr>
              <a:t>w</a:t>
            </a:r>
            <a:r>
              <a:rPr sz="1800" b="1" spc="-90" dirty="0">
                <a:solidFill>
                  <a:srgbClr val="9D2234"/>
                </a:solidFill>
                <a:latin typeface="Arial"/>
                <a:cs typeface="Arial"/>
              </a:rPr>
              <a:t> </a:t>
            </a:r>
            <a:r>
              <a:rPr sz="1800" b="1" spc="-95" dirty="0">
                <a:solidFill>
                  <a:srgbClr val="9D2234"/>
                </a:solidFill>
                <a:latin typeface="Arial"/>
                <a:cs typeface="Arial"/>
              </a:rPr>
              <a:t>60</a:t>
            </a:r>
            <a:r>
              <a:rPr sz="1800" b="1" spc="-90" dirty="0">
                <a:solidFill>
                  <a:srgbClr val="9D2234"/>
                </a:solidFill>
                <a:latin typeface="Arial"/>
                <a:cs typeface="Arial"/>
              </a:rPr>
              <a:t>0</a:t>
            </a:r>
            <a:endParaRPr sz="1800" dirty="0">
              <a:latin typeface="Arial"/>
              <a:cs typeface="Arial"/>
            </a:endParaRPr>
          </a:p>
        </p:txBody>
      </p:sp>
      <p:sp>
        <p:nvSpPr>
          <p:cNvPr id="4" name="object 4"/>
          <p:cNvSpPr txBox="1"/>
          <p:nvPr/>
        </p:nvSpPr>
        <p:spPr>
          <a:xfrm>
            <a:off x="6447016" y="1788159"/>
            <a:ext cx="3388360" cy="2537460"/>
          </a:xfrm>
          <a:prstGeom prst="rect">
            <a:avLst/>
          </a:prstGeom>
        </p:spPr>
        <p:txBody>
          <a:bodyPr vert="horz" wrap="square" lIns="0" tIns="100965" rIns="0" bIns="0" rtlCol="0">
            <a:spAutoFit/>
          </a:bodyPr>
          <a:lstStyle/>
          <a:p>
            <a:pPr marL="12700" marR="104139" indent="-635">
              <a:lnSpc>
                <a:spcPct val="69500"/>
              </a:lnSpc>
              <a:spcBef>
                <a:spcPts val="795"/>
              </a:spcBef>
            </a:pPr>
            <a:r>
              <a:rPr sz="1900" spc="-5" dirty="0">
                <a:solidFill>
                  <a:srgbClr val="9D2234"/>
                </a:solidFill>
                <a:latin typeface="Arial"/>
                <a:cs typeface="Arial"/>
              </a:rPr>
              <a:t>FICO</a:t>
            </a:r>
            <a:r>
              <a:rPr sz="1900" spc="-20" dirty="0">
                <a:solidFill>
                  <a:srgbClr val="9D2234"/>
                </a:solidFill>
                <a:latin typeface="Arial"/>
                <a:cs typeface="Arial"/>
              </a:rPr>
              <a:t> </a:t>
            </a:r>
            <a:r>
              <a:rPr sz="1900" dirty="0">
                <a:solidFill>
                  <a:srgbClr val="9D2234"/>
                </a:solidFill>
                <a:latin typeface="Arial"/>
                <a:cs typeface="Arial"/>
              </a:rPr>
              <a:t>stands</a:t>
            </a:r>
            <a:r>
              <a:rPr sz="1900" spc="-15" dirty="0">
                <a:solidFill>
                  <a:srgbClr val="9D2234"/>
                </a:solidFill>
                <a:latin typeface="Arial"/>
                <a:cs typeface="Arial"/>
              </a:rPr>
              <a:t> </a:t>
            </a:r>
            <a:r>
              <a:rPr sz="1900" dirty="0">
                <a:solidFill>
                  <a:srgbClr val="9D2234"/>
                </a:solidFill>
                <a:latin typeface="Arial"/>
                <a:cs typeface="Arial"/>
              </a:rPr>
              <a:t>for</a:t>
            </a:r>
            <a:r>
              <a:rPr sz="1900" spc="-10" dirty="0">
                <a:solidFill>
                  <a:srgbClr val="9D2234"/>
                </a:solidFill>
                <a:latin typeface="Arial"/>
                <a:cs typeface="Arial"/>
              </a:rPr>
              <a:t> </a:t>
            </a:r>
            <a:r>
              <a:rPr sz="1900" dirty="0">
                <a:solidFill>
                  <a:srgbClr val="9D2234"/>
                </a:solidFill>
                <a:latin typeface="Arial"/>
                <a:cs typeface="Arial"/>
              </a:rPr>
              <a:t>Fair </a:t>
            </a:r>
            <a:r>
              <a:rPr sz="1900" spc="-515" dirty="0">
                <a:solidFill>
                  <a:srgbClr val="9D2234"/>
                </a:solidFill>
                <a:latin typeface="Arial"/>
                <a:cs typeface="Arial"/>
              </a:rPr>
              <a:t> </a:t>
            </a:r>
            <a:r>
              <a:rPr sz="1900" dirty="0">
                <a:solidFill>
                  <a:srgbClr val="9D2234"/>
                </a:solidFill>
                <a:latin typeface="Arial"/>
                <a:cs typeface="Arial"/>
              </a:rPr>
              <a:t>Isaac</a:t>
            </a:r>
            <a:r>
              <a:rPr sz="1900" spc="-10" dirty="0">
                <a:solidFill>
                  <a:srgbClr val="9D2234"/>
                </a:solidFill>
                <a:latin typeface="Arial"/>
                <a:cs typeface="Arial"/>
              </a:rPr>
              <a:t> </a:t>
            </a:r>
            <a:r>
              <a:rPr sz="1900" spc="-15" dirty="0">
                <a:solidFill>
                  <a:srgbClr val="9D2234"/>
                </a:solidFill>
                <a:latin typeface="Arial"/>
                <a:cs typeface="Arial"/>
              </a:rPr>
              <a:t>&amp;Company.</a:t>
            </a:r>
            <a:endParaRPr sz="1900" dirty="0">
              <a:latin typeface="Arial"/>
              <a:cs typeface="Arial"/>
            </a:endParaRPr>
          </a:p>
          <a:p>
            <a:pPr marL="12700" marR="5080">
              <a:lnSpc>
                <a:spcPct val="83300"/>
              </a:lnSpc>
              <a:spcBef>
                <a:spcPts val="715"/>
              </a:spcBef>
              <a:tabLst>
                <a:tab pos="2176145" algn="l"/>
              </a:tabLst>
            </a:pPr>
            <a:r>
              <a:rPr sz="1900" dirty="0">
                <a:solidFill>
                  <a:srgbClr val="9D2234"/>
                </a:solidFill>
                <a:latin typeface="Arial"/>
                <a:cs typeface="Arial"/>
              </a:rPr>
              <a:t>Every credit reporting agency </a:t>
            </a:r>
            <a:r>
              <a:rPr sz="1900" spc="5" dirty="0">
                <a:solidFill>
                  <a:srgbClr val="9D2234"/>
                </a:solidFill>
                <a:latin typeface="Arial"/>
                <a:cs typeface="Arial"/>
              </a:rPr>
              <a:t> </a:t>
            </a:r>
            <a:r>
              <a:rPr sz="1900" dirty="0">
                <a:solidFill>
                  <a:srgbClr val="9D2234"/>
                </a:solidFill>
                <a:latin typeface="Arial"/>
                <a:cs typeface="Arial"/>
              </a:rPr>
              <a:t>uses a </a:t>
            </a:r>
            <a:r>
              <a:rPr sz="1900" spc="-5" dirty="0">
                <a:solidFill>
                  <a:srgbClr val="9D2234"/>
                </a:solidFill>
                <a:latin typeface="Arial"/>
                <a:cs typeface="Arial"/>
              </a:rPr>
              <a:t>different </a:t>
            </a:r>
            <a:r>
              <a:rPr sz="1900" dirty="0">
                <a:solidFill>
                  <a:srgbClr val="9D2234"/>
                </a:solidFill>
                <a:latin typeface="Arial"/>
                <a:cs typeface="Arial"/>
              </a:rPr>
              <a:t>mathematical </a:t>
            </a:r>
            <a:r>
              <a:rPr sz="1900" spc="5" dirty="0">
                <a:solidFill>
                  <a:srgbClr val="9D2234"/>
                </a:solidFill>
                <a:latin typeface="Arial"/>
                <a:cs typeface="Arial"/>
              </a:rPr>
              <a:t> </a:t>
            </a:r>
            <a:r>
              <a:rPr sz="1900" dirty="0">
                <a:solidFill>
                  <a:srgbClr val="9D2234"/>
                </a:solidFill>
                <a:latin typeface="Arial"/>
                <a:cs typeface="Arial"/>
              </a:rPr>
              <a:t>formula</a:t>
            </a:r>
            <a:r>
              <a:rPr sz="1900" spc="-15" dirty="0">
                <a:solidFill>
                  <a:srgbClr val="9D2234"/>
                </a:solidFill>
                <a:latin typeface="Arial"/>
                <a:cs typeface="Arial"/>
              </a:rPr>
              <a:t> </a:t>
            </a:r>
            <a:r>
              <a:rPr sz="1900" spc="-5" dirty="0">
                <a:solidFill>
                  <a:srgbClr val="9D2234"/>
                </a:solidFill>
                <a:latin typeface="Arial"/>
                <a:cs typeface="Arial"/>
              </a:rPr>
              <a:t>to</a:t>
            </a:r>
            <a:r>
              <a:rPr sz="1900" spc="-15" dirty="0">
                <a:solidFill>
                  <a:srgbClr val="9D2234"/>
                </a:solidFill>
                <a:latin typeface="Arial"/>
                <a:cs typeface="Arial"/>
              </a:rPr>
              <a:t> </a:t>
            </a:r>
            <a:r>
              <a:rPr sz="1900" dirty="0">
                <a:solidFill>
                  <a:srgbClr val="9D2234"/>
                </a:solidFill>
                <a:latin typeface="Arial"/>
                <a:cs typeface="Arial"/>
              </a:rPr>
              <a:t>calculate</a:t>
            </a:r>
            <a:r>
              <a:rPr sz="1900" spc="-15" dirty="0">
                <a:solidFill>
                  <a:srgbClr val="9D2234"/>
                </a:solidFill>
                <a:latin typeface="Arial"/>
                <a:cs typeface="Arial"/>
              </a:rPr>
              <a:t> </a:t>
            </a:r>
            <a:r>
              <a:rPr sz="1900" dirty="0">
                <a:solidFill>
                  <a:srgbClr val="9D2234"/>
                </a:solidFill>
                <a:latin typeface="Arial"/>
                <a:cs typeface="Arial"/>
              </a:rPr>
              <a:t>your</a:t>
            </a:r>
            <a:r>
              <a:rPr sz="1900" spc="-15" dirty="0">
                <a:solidFill>
                  <a:srgbClr val="9D2234"/>
                </a:solidFill>
                <a:latin typeface="Arial"/>
                <a:cs typeface="Arial"/>
              </a:rPr>
              <a:t> </a:t>
            </a:r>
            <a:r>
              <a:rPr sz="1900" dirty="0">
                <a:solidFill>
                  <a:srgbClr val="9D2234"/>
                </a:solidFill>
                <a:latin typeface="Arial"/>
                <a:cs typeface="Arial"/>
              </a:rPr>
              <a:t>score. </a:t>
            </a:r>
            <a:r>
              <a:rPr sz="1900" spc="-515" dirty="0">
                <a:solidFill>
                  <a:srgbClr val="9D2234"/>
                </a:solidFill>
                <a:latin typeface="Arial"/>
                <a:cs typeface="Arial"/>
              </a:rPr>
              <a:t> </a:t>
            </a:r>
            <a:r>
              <a:rPr sz="1900" dirty="0">
                <a:solidFill>
                  <a:srgbClr val="9D2234"/>
                </a:solidFill>
                <a:latin typeface="Arial"/>
                <a:cs typeface="Arial"/>
              </a:rPr>
              <a:t>They base them on similar </a:t>
            </a:r>
            <a:r>
              <a:rPr sz="1900" spc="5" dirty="0">
                <a:solidFill>
                  <a:srgbClr val="9D2234"/>
                </a:solidFill>
                <a:latin typeface="Arial"/>
                <a:cs typeface="Arial"/>
              </a:rPr>
              <a:t> </a:t>
            </a:r>
            <a:r>
              <a:rPr sz="1900" dirty="0">
                <a:solidFill>
                  <a:srgbClr val="9D2234"/>
                </a:solidFill>
                <a:latin typeface="Arial"/>
                <a:cs typeface="Arial"/>
              </a:rPr>
              <a:t>factors– age of accounts, on </a:t>
            </a:r>
            <a:r>
              <a:rPr sz="1900" spc="5" dirty="0">
                <a:solidFill>
                  <a:srgbClr val="9D2234"/>
                </a:solidFill>
                <a:latin typeface="Arial"/>
                <a:cs typeface="Arial"/>
              </a:rPr>
              <a:t> </a:t>
            </a:r>
            <a:r>
              <a:rPr sz="1900" spc="-5" dirty="0">
                <a:solidFill>
                  <a:srgbClr val="9D2234"/>
                </a:solidFill>
                <a:latin typeface="Arial"/>
                <a:cs typeface="Arial"/>
              </a:rPr>
              <a:t>time </a:t>
            </a:r>
            <a:r>
              <a:rPr sz="1900" dirty="0">
                <a:solidFill>
                  <a:srgbClr val="9D2234"/>
                </a:solidFill>
                <a:latin typeface="Arial"/>
                <a:cs typeface="Arial"/>
              </a:rPr>
              <a:t>payments, total available </a:t>
            </a:r>
            <a:r>
              <a:rPr sz="1900" spc="5" dirty="0">
                <a:solidFill>
                  <a:srgbClr val="9D2234"/>
                </a:solidFill>
                <a:latin typeface="Arial"/>
                <a:cs typeface="Arial"/>
              </a:rPr>
              <a:t> </a:t>
            </a:r>
            <a:r>
              <a:rPr sz="1900" dirty="0">
                <a:solidFill>
                  <a:srgbClr val="9D2234"/>
                </a:solidFill>
                <a:latin typeface="Arial"/>
                <a:cs typeface="Arial"/>
              </a:rPr>
              <a:t>credit</a:t>
            </a:r>
            <a:r>
              <a:rPr sz="1900" spc="-5" dirty="0">
                <a:solidFill>
                  <a:srgbClr val="9D2234"/>
                </a:solidFill>
                <a:latin typeface="Arial"/>
                <a:cs typeface="Arial"/>
              </a:rPr>
              <a:t> </a:t>
            </a:r>
            <a:r>
              <a:rPr sz="1900" dirty="0">
                <a:solidFill>
                  <a:srgbClr val="9D2234"/>
                </a:solidFill>
                <a:latin typeface="Arial"/>
                <a:cs typeface="Arial"/>
              </a:rPr>
              <a:t>line,</a:t>
            </a:r>
            <a:r>
              <a:rPr sz="1900" spc="-5" dirty="0">
                <a:solidFill>
                  <a:srgbClr val="9D2234"/>
                </a:solidFill>
                <a:latin typeface="Arial"/>
                <a:cs typeface="Arial"/>
              </a:rPr>
              <a:t> </a:t>
            </a:r>
            <a:r>
              <a:rPr sz="1900" dirty="0">
                <a:solidFill>
                  <a:srgbClr val="9D2234"/>
                </a:solidFill>
                <a:latin typeface="Arial"/>
                <a:cs typeface="Arial"/>
              </a:rPr>
              <a:t>etc–</a:t>
            </a:r>
            <a:r>
              <a:rPr sz="1900" spc="5" dirty="0">
                <a:solidFill>
                  <a:srgbClr val="9D2234"/>
                </a:solidFill>
                <a:latin typeface="Arial"/>
                <a:cs typeface="Arial"/>
              </a:rPr>
              <a:t> </a:t>
            </a:r>
            <a:r>
              <a:rPr sz="1900" dirty="0">
                <a:solidFill>
                  <a:srgbClr val="9D2234"/>
                </a:solidFill>
                <a:latin typeface="Arial"/>
                <a:cs typeface="Arial"/>
              </a:rPr>
              <a:t>but	they’re </a:t>
            </a:r>
            <a:r>
              <a:rPr sz="1900" spc="5" dirty="0">
                <a:solidFill>
                  <a:srgbClr val="9D2234"/>
                </a:solidFill>
                <a:latin typeface="Arial"/>
                <a:cs typeface="Arial"/>
              </a:rPr>
              <a:t> </a:t>
            </a:r>
            <a:r>
              <a:rPr sz="1900" dirty="0">
                <a:solidFill>
                  <a:srgbClr val="9D2234"/>
                </a:solidFill>
                <a:latin typeface="Arial"/>
                <a:cs typeface="Arial"/>
              </a:rPr>
              <a:t>usually</a:t>
            </a:r>
            <a:r>
              <a:rPr sz="1900" spc="-15" dirty="0">
                <a:solidFill>
                  <a:srgbClr val="9D2234"/>
                </a:solidFill>
                <a:latin typeface="Arial"/>
                <a:cs typeface="Arial"/>
              </a:rPr>
              <a:t> </a:t>
            </a:r>
            <a:r>
              <a:rPr sz="1900" dirty="0">
                <a:solidFill>
                  <a:srgbClr val="9D2234"/>
                </a:solidFill>
                <a:latin typeface="Arial"/>
                <a:cs typeface="Arial"/>
              </a:rPr>
              <a:t>a</a:t>
            </a:r>
            <a:r>
              <a:rPr sz="1900" spc="-5" dirty="0">
                <a:solidFill>
                  <a:srgbClr val="9D2234"/>
                </a:solidFill>
                <a:latin typeface="Arial"/>
                <a:cs typeface="Arial"/>
              </a:rPr>
              <a:t> </a:t>
            </a:r>
            <a:r>
              <a:rPr sz="1900" dirty="0">
                <a:solidFill>
                  <a:srgbClr val="9D2234"/>
                </a:solidFill>
                <a:latin typeface="Arial"/>
                <a:cs typeface="Arial"/>
              </a:rPr>
              <a:t>few</a:t>
            </a:r>
            <a:r>
              <a:rPr sz="1900" spc="-5" dirty="0">
                <a:solidFill>
                  <a:srgbClr val="9D2234"/>
                </a:solidFill>
                <a:latin typeface="Arial"/>
                <a:cs typeface="Arial"/>
              </a:rPr>
              <a:t> </a:t>
            </a:r>
            <a:r>
              <a:rPr sz="1900" dirty="0">
                <a:solidFill>
                  <a:srgbClr val="9D2234"/>
                </a:solidFill>
                <a:latin typeface="Arial"/>
                <a:cs typeface="Arial"/>
              </a:rPr>
              <a:t>points</a:t>
            </a:r>
            <a:r>
              <a:rPr sz="1900" spc="-10" dirty="0">
                <a:solidFill>
                  <a:srgbClr val="9D2234"/>
                </a:solidFill>
                <a:latin typeface="Arial"/>
                <a:cs typeface="Arial"/>
              </a:rPr>
              <a:t> </a:t>
            </a:r>
            <a:r>
              <a:rPr sz="1900" spc="-5" dirty="0">
                <a:solidFill>
                  <a:srgbClr val="9D2234"/>
                </a:solidFill>
                <a:latin typeface="Arial"/>
                <a:cs typeface="Arial"/>
              </a:rPr>
              <a:t>different</a:t>
            </a:r>
            <a:endParaRPr sz="1900" dirty="0">
              <a:latin typeface="Arial"/>
              <a:cs typeface="Arial"/>
            </a:endParaRPr>
          </a:p>
        </p:txBody>
      </p:sp>
      <p:pic>
        <p:nvPicPr>
          <p:cNvPr id="5" name="object 5"/>
          <p:cNvPicPr/>
          <p:nvPr/>
        </p:nvPicPr>
        <p:blipFill>
          <a:blip r:embed="rId2" cstate="print"/>
          <a:stretch>
            <a:fillRect/>
          </a:stretch>
        </p:blipFill>
        <p:spPr>
          <a:xfrm>
            <a:off x="6525262" y="4555426"/>
            <a:ext cx="2865747" cy="1022108"/>
          </a:xfrm>
          <a:prstGeom prst="rect">
            <a:avLst/>
          </a:prstGeom>
        </p:spPr>
      </p:pic>
      <p:sp>
        <p:nvSpPr>
          <p:cNvPr id="6" name="object 6"/>
          <p:cNvSpPr txBox="1">
            <a:spLocks noGrp="1"/>
          </p:cNvSpPr>
          <p:nvPr>
            <p:ph type="ftr" sz="quarter" idx="5"/>
          </p:nvPr>
        </p:nvSpPr>
        <p:spPr>
          <a:prstGeom prst="rect">
            <a:avLst/>
          </a:prstGeom>
        </p:spPr>
        <p:txBody>
          <a:bodyPr vert="horz" wrap="square" lIns="0" tIns="2540" rIns="0" bIns="0" rtlCol="0">
            <a:spAutoFit/>
          </a:bodyPr>
          <a:lstStyle/>
          <a:p>
            <a:pPr marL="12700">
              <a:lnSpc>
                <a:spcPct val="100000"/>
              </a:lnSpc>
              <a:spcBef>
                <a:spcPts val="20"/>
              </a:spcBef>
            </a:pPr>
            <a:r>
              <a:rPr spc="-65" dirty="0"/>
              <a:t>IN</a:t>
            </a:r>
            <a:r>
              <a:rPr spc="-150" dirty="0"/>
              <a:t>D</a:t>
            </a:r>
            <a:r>
              <a:rPr spc="-70" dirty="0"/>
              <a:t>I</a:t>
            </a:r>
            <a:r>
              <a:rPr spc="-175" dirty="0"/>
              <a:t>G</a:t>
            </a:r>
            <a:r>
              <a:rPr spc="-300" dirty="0"/>
              <a:t>E</a:t>
            </a:r>
            <a:r>
              <a:rPr spc="-110" dirty="0"/>
              <a:t>N</a:t>
            </a:r>
            <a:r>
              <a:rPr spc="-160" dirty="0"/>
              <a:t>O</a:t>
            </a:r>
            <a:r>
              <a:rPr spc="-110" dirty="0"/>
              <a:t>U</a:t>
            </a:r>
            <a:r>
              <a:rPr spc="-315" dirty="0"/>
              <a:t>S</a:t>
            </a:r>
            <a:r>
              <a:rPr spc="-80" dirty="0"/>
              <a:t> </a:t>
            </a:r>
            <a:r>
              <a:rPr spc="-254" dirty="0"/>
              <a:t>F</a:t>
            </a:r>
            <a:r>
              <a:rPr spc="-160" dirty="0"/>
              <a:t>OO</a:t>
            </a:r>
            <a:r>
              <a:rPr spc="-150" dirty="0"/>
              <a:t>D</a:t>
            </a:r>
            <a:r>
              <a:rPr spc="-80" dirty="0"/>
              <a:t> </a:t>
            </a:r>
            <a:r>
              <a:rPr spc="-185" dirty="0"/>
              <a:t>A</a:t>
            </a:r>
            <a:r>
              <a:rPr spc="-110" dirty="0"/>
              <a:t>N</a:t>
            </a:r>
            <a:r>
              <a:rPr spc="-150" dirty="0"/>
              <a:t>D</a:t>
            </a:r>
            <a:r>
              <a:rPr spc="-80" dirty="0"/>
              <a:t> </a:t>
            </a:r>
            <a:r>
              <a:rPr spc="-204" dirty="0"/>
              <a:t>A</a:t>
            </a:r>
            <a:r>
              <a:rPr spc="-220" dirty="0"/>
              <a:t>G</a:t>
            </a:r>
            <a:r>
              <a:rPr spc="-260" dirty="0"/>
              <a:t>R</a:t>
            </a:r>
            <a:r>
              <a:rPr spc="-100" dirty="0"/>
              <a:t>I</a:t>
            </a:r>
            <a:r>
              <a:rPr spc="-240" dirty="0"/>
              <a:t>C</a:t>
            </a:r>
            <a:r>
              <a:rPr spc="-110" dirty="0"/>
              <a:t>U</a:t>
            </a:r>
            <a:r>
              <a:rPr spc="-425" dirty="0"/>
              <a:t>L</a:t>
            </a:r>
            <a:r>
              <a:rPr spc="-195" dirty="0"/>
              <a:t>T</a:t>
            </a:r>
            <a:r>
              <a:rPr spc="-110" dirty="0"/>
              <a:t>U</a:t>
            </a:r>
            <a:r>
              <a:rPr spc="-260" dirty="0"/>
              <a:t>R</a:t>
            </a:r>
            <a:r>
              <a:rPr spc="-290" dirty="0"/>
              <a:t>E</a:t>
            </a:r>
            <a:r>
              <a:rPr spc="-90" dirty="0"/>
              <a:t> </a:t>
            </a:r>
            <a:r>
              <a:rPr spc="-65" dirty="0"/>
              <a:t>IN</a:t>
            </a:r>
            <a:r>
              <a:rPr spc="-110" dirty="0"/>
              <a:t>IT</a:t>
            </a:r>
            <a:r>
              <a:rPr spc="-25" dirty="0"/>
              <a:t>I</a:t>
            </a:r>
            <a:r>
              <a:rPr spc="-310" dirty="0"/>
              <a:t>A</a:t>
            </a:r>
            <a:r>
              <a:rPr spc="-195" dirty="0"/>
              <a:t>T</a:t>
            </a:r>
            <a:r>
              <a:rPr spc="-50" dirty="0"/>
              <a:t>I</a:t>
            </a:r>
            <a:r>
              <a:rPr spc="-100" dirty="0"/>
              <a:t>V</a:t>
            </a:r>
            <a:r>
              <a:rPr spc="-290" dirty="0"/>
              <a:t>E</a:t>
            </a:r>
          </a:p>
        </p:txBody>
      </p:sp>
    </p:spTree>
    <p:extLst>
      <p:ext uri="{BB962C8B-B14F-4D97-AF65-F5344CB8AC3E}">
        <p14:creationId xmlns:p14="http://schemas.microsoft.com/office/powerpoint/2010/main" val="3365975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59771" y="630428"/>
            <a:ext cx="5722620" cy="756920"/>
          </a:xfrm>
          <a:prstGeom prst="rect">
            <a:avLst/>
          </a:prstGeom>
        </p:spPr>
        <p:txBody>
          <a:bodyPr vert="horz" wrap="square" lIns="0" tIns="12700" rIns="0" bIns="0" rtlCol="0">
            <a:spAutoFit/>
          </a:bodyPr>
          <a:lstStyle/>
          <a:p>
            <a:pPr marL="12700">
              <a:lnSpc>
                <a:spcPct val="100000"/>
              </a:lnSpc>
              <a:spcBef>
                <a:spcPts val="100"/>
              </a:spcBef>
            </a:pPr>
            <a:r>
              <a:rPr sz="4800" b="1" i="0" spc="-865" dirty="0">
                <a:solidFill>
                  <a:srgbClr val="000000"/>
                </a:solidFill>
                <a:latin typeface="Arial"/>
                <a:cs typeface="Arial"/>
              </a:rPr>
              <a:t>C</a:t>
            </a:r>
            <a:r>
              <a:rPr sz="4800" b="1" i="0" spc="-585" dirty="0">
                <a:solidFill>
                  <a:srgbClr val="000000"/>
                </a:solidFill>
                <a:latin typeface="Arial"/>
                <a:cs typeface="Arial"/>
              </a:rPr>
              <a:t>r</a:t>
            </a:r>
            <a:r>
              <a:rPr sz="4800" b="1" i="0" spc="-465" dirty="0">
                <a:solidFill>
                  <a:srgbClr val="000000"/>
                </a:solidFill>
                <a:latin typeface="Arial"/>
                <a:cs typeface="Arial"/>
              </a:rPr>
              <a:t>ed</a:t>
            </a:r>
            <a:r>
              <a:rPr sz="4800" b="1" i="0" spc="-310" dirty="0">
                <a:solidFill>
                  <a:srgbClr val="000000"/>
                </a:solidFill>
                <a:latin typeface="Arial"/>
                <a:cs typeface="Arial"/>
              </a:rPr>
              <a:t>i</a:t>
            </a:r>
            <a:r>
              <a:rPr sz="4800" b="1" i="0" spc="65" dirty="0">
                <a:solidFill>
                  <a:srgbClr val="000000"/>
                </a:solidFill>
                <a:latin typeface="Arial"/>
                <a:cs typeface="Arial"/>
              </a:rPr>
              <a:t>t</a:t>
            </a:r>
            <a:r>
              <a:rPr sz="4800" b="1" i="0" spc="-550" dirty="0">
                <a:solidFill>
                  <a:srgbClr val="000000"/>
                </a:solidFill>
                <a:latin typeface="Arial"/>
                <a:cs typeface="Arial"/>
              </a:rPr>
              <a:t> </a:t>
            </a:r>
            <a:r>
              <a:rPr sz="4800" b="1" i="0" spc="-590" dirty="0">
                <a:solidFill>
                  <a:srgbClr val="000000"/>
                </a:solidFill>
                <a:latin typeface="Arial"/>
                <a:cs typeface="Arial"/>
              </a:rPr>
              <a:t>H</a:t>
            </a:r>
            <a:r>
              <a:rPr sz="4800" b="1" i="0" spc="-459" dirty="0">
                <a:solidFill>
                  <a:srgbClr val="000000"/>
                </a:solidFill>
                <a:latin typeface="Arial"/>
                <a:cs typeface="Arial"/>
              </a:rPr>
              <a:t>i</a:t>
            </a:r>
            <a:r>
              <a:rPr sz="4800" b="1" i="0" spc="-819" dirty="0">
                <a:solidFill>
                  <a:srgbClr val="000000"/>
                </a:solidFill>
                <a:latin typeface="Arial"/>
                <a:cs typeface="Arial"/>
              </a:rPr>
              <a:t>s</a:t>
            </a:r>
            <a:r>
              <a:rPr sz="4800" b="1" i="0" spc="-135" dirty="0">
                <a:solidFill>
                  <a:srgbClr val="000000"/>
                </a:solidFill>
                <a:latin typeface="Arial"/>
                <a:cs typeface="Arial"/>
              </a:rPr>
              <a:t>t</a:t>
            </a:r>
            <a:r>
              <a:rPr sz="4800" b="1" i="0" spc="-470" dirty="0">
                <a:solidFill>
                  <a:srgbClr val="000000"/>
                </a:solidFill>
                <a:latin typeface="Arial"/>
                <a:cs typeface="Arial"/>
              </a:rPr>
              <a:t>o</a:t>
            </a:r>
            <a:r>
              <a:rPr sz="4800" b="1" i="0" spc="-325" dirty="0">
                <a:solidFill>
                  <a:srgbClr val="000000"/>
                </a:solidFill>
                <a:latin typeface="Arial"/>
                <a:cs typeface="Arial"/>
              </a:rPr>
              <a:t>r</a:t>
            </a:r>
            <a:r>
              <a:rPr sz="4800" b="1" i="0" spc="-400" dirty="0">
                <a:solidFill>
                  <a:srgbClr val="000000"/>
                </a:solidFill>
                <a:latin typeface="Arial"/>
                <a:cs typeface="Arial"/>
              </a:rPr>
              <a:t>y</a:t>
            </a:r>
            <a:r>
              <a:rPr sz="4800" b="1" i="0" spc="-545" dirty="0">
                <a:solidFill>
                  <a:srgbClr val="000000"/>
                </a:solidFill>
                <a:latin typeface="Arial"/>
                <a:cs typeface="Arial"/>
              </a:rPr>
              <a:t> </a:t>
            </a:r>
            <a:r>
              <a:rPr sz="4800" b="1" i="0" spc="-85" dirty="0">
                <a:solidFill>
                  <a:srgbClr val="000000"/>
                </a:solidFill>
                <a:latin typeface="Arial"/>
                <a:cs typeface="Arial"/>
              </a:rPr>
              <a:t>&amp;</a:t>
            </a:r>
            <a:r>
              <a:rPr sz="4800" b="1" i="0" spc="-545" dirty="0">
                <a:solidFill>
                  <a:srgbClr val="000000"/>
                </a:solidFill>
                <a:latin typeface="Arial"/>
                <a:cs typeface="Arial"/>
              </a:rPr>
              <a:t> </a:t>
            </a:r>
            <a:r>
              <a:rPr sz="4800" b="1" i="0" spc="-990" dirty="0">
                <a:solidFill>
                  <a:srgbClr val="000000"/>
                </a:solidFill>
                <a:latin typeface="Arial"/>
                <a:cs typeface="Arial"/>
              </a:rPr>
              <a:t>R</a:t>
            </a:r>
            <a:r>
              <a:rPr sz="4800" b="1" i="0" spc="-475" dirty="0">
                <a:solidFill>
                  <a:srgbClr val="000000"/>
                </a:solidFill>
                <a:latin typeface="Arial"/>
                <a:cs typeface="Arial"/>
              </a:rPr>
              <a:t>ep</a:t>
            </a:r>
            <a:r>
              <a:rPr sz="4800" b="1" i="0" spc="-495" dirty="0">
                <a:solidFill>
                  <a:srgbClr val="000000"/>
                </a:solidFill>
                <a:latin typeface="Arial"/>
                <a:cs typeface="Arial"/>
              </a:rPr>
              <a:t>o</a:t>
            </a:r>
            <a:r>
              <a:rPr sz="4800" b="1" i="0" spc="-310" dirty="0">
                <a:solidFill>
                  <a:srgbClr val="000000"/>
                </a:solidFill>
                <a:latin typeface="Arial"/>
                <a:cs typeface="Arial"/>
              </a:rPr>
              <a:t>r</a:t>
            </a:r>
            <a:r>
              <a:rPr sz="4800" b="1" i="0" spc="-500" dirty="0">
                <a:solidFill>
                  <a:srgbClr val="000000"/>
                </a:solidFill>
                <a:latin typeface="Arial"/>
                <a:cs typeface="Arial"/>
              </a:rPr>
              <a:t>ts</a:t>
            </a:r>
            <a:endParaRPr sz="4800" b="1" dirty="0">
              <a:latin typeface="Arial"/>
              <a:cs typeface="Arial"/>
            </a:endParaRPr>
          </a:p>
        </p:txBody>
      </p:sp>
      <p:sp>
        <p:nvSpPr>
          <p:cNvPr id="4" name="object 4"/>
          <p:cNvSpPr txBox="1">
            <a:spLocks noGrp="1"/>
          </p:cNvSpPr>
          <p:nvPr>
            <p:ph type="ftr" sz="quarter" idx="5"/>
          </p:nvPr>
        </p:nvSpPr>
        <p:spPr>
          <a:xfrm>
            <a:off x="3972595" y="6505519"/>
            <a:ext cx="4249420" cy="273684"/>
          </a:xfrm>
          <a:prstGeom prst="rect">
            <a:avLst/>
          </a:prstGeom>
        </p:spPr>
        <p:txBody>
          <a:bodyPr vert="horz" wrap="square" lIns="0" tIns="0" rIns="0" bIns="0" rtlCol="0">
            <a:spAutoFit/>
          </a:bodyPr>
          <a:lstStyle>
            <a:defPPr>
              <a:defRPr lang="en-US"/>
            </a:defPPr>
            <a:lvl1pPr marL="0" algn="l" defTabSz="914400" rtl="0" eaLnBrk="1" latinLnBrk="0" hangingPunct="1">
              <a:defRPr sz="160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20"/>
              </a:spcBef>
            </a:pPr>
            <a:r>
              <a:rPr lang="en-US" spc="-65"/>
              <a:t>IN</a:t>
            </a:r>
            <a:r>
              <a:rPr lang="en-US" spc="-150"/>
              <a:t>D</a:t>
            </a:r>
            <a:r>
              <a:rPr lang="en-US" spc="-70"/>
              <a:t>I</a:t>
            </a:r>
            <a:r>
              <a:rPr lang="en-US" spc="-175"/>
              <a:t>G</a:t>
            </a:r>
            <a:r>
              <a:rPr lang="en-US" spc="-300"/>
              <a:t>E</a:t>
            </a:r>
            <a:r>
              <a:rPr lang="en-US" spc="-110"/>
              <a:t>N</a:t>
            </a:r>
            <a:r>
              <a:rPr lang="en-US" spc="-160"/>
              <a:t>O</a:t>
            </a:r>
            <a:r>
              <a:rPr lang="en-US" spc="-110"/>
              <a:t>U</a:t>
            </a:r>
            <a:r>
              <a:rPr lang="en-US" spc="-315"/>
              <a:t>S</a:t>
            </a:r>
            <a:r>
              <a:rPr lang="en-US" spc="-80"/>
              <a:t> </a:t>
            </a:r>
            <a:r>
              <a:rPr lang="en-US" spc="-254"/>
              <a:t>F</a:t>
            </a:r>
            <a:r>
              <a:rPr lang="en-US" spc="-160"/>
              <a:t>OO</a:t>
            </a:r>
            <a:r>
              <a:rPr lang="en-US" spc="-150"/>
              <a:t>D</a:t>
            </a:r>
            <a:r>
              <a:rPr lang="en-US" spc="-80"/>
              <a:t> </a:t>
            </a:r>
            <a:r>
              <a:rPr lang="en-US" spc="-185"/>
              <a:t>A</a:t>
            </a:r>
            <a:r>
              <a:rPr lang="en-US" spc="-110"/>
              <a:t>N</a:t>
            </a:r>
            <a:r>
              <a:rPr lang="en-US" spc="-150"/>
              <a:t>D</a:t>
            </a:r>
            <a:r>
              <a:rPr lang="en-US" spc="-80"/>
              <a:t> </a:t>
            </a:r>
            <a:r>
              <a:rPr lang="en-US" spc="-204"/>
              <a:t>A</a:t>
            </a:r>
            <a:r>
              <a:rPr lang="en-US" spc="-220"/>
              <a:t>G</a:t>
            </a:r>
            <a:r>
              <a:rPr lang="en-US" spc="-260"/>
              <a:t>R</a:t>
            </a:r>
            <a:r>
              <a:rPr lang="en-US" spc="-100"/>
              <a:t>I</a:t>
            </a:r>
            <a:r>
              <a:rPr lang="en-US" spc="-240"/>
              <a:t>C</a:t>
            </a:r>
            <a:r>
              <a:rPr lang="en-US" spc="-110"/>
              <a:t>U</a:t>
            </a:r>
            <a:r>
              <a:rPr lang="en-US" spc="-425"/>
              <a:t>L</a:t>
            </a:r>
            <a:r>
              <a:rPr lang="en-US" spc="-195"/>
              <a:t>T</a:t>
            </a:r>
            <a:r>
              <a:rPr lang="en-US" spc="-110"/>
              <a:t>U</a:t>
            </a:r>
            <a:r>
              <a:rPr lang="en-US" spc="-260"/>
              <a:t>R</a:t>
            </a:r>
            <a:r>
              <a:rPr lang="en-US" spc="-290"/>
              <a:t>E</a:t>
            </a:r>
            <a:r>
              <a:rPr lang="en-US" spc="-90"/>
              <a:t> </a:t>
            </a:r>
            <a:r>
              <a:rPr lang="en-US" spc="-65"/>
              <a:t>IN</a:t>
            </a:r>
            <a:r>
              <a:rPr lang="en-US" spc="-110"/>
              <a:t>IT</a:t>
            </a:r>
            <a:r>
              <a:rPr lang="en-US" spc="-25"/>
              <a:t>I</a:t>
            </a:r>
            <a:r>
              <a:rPr lang="en-US" spc="-310"/>
              <a:t>A</a:t>
            </a:r>
            <a:r>
              <a:rPr lang="en-US" spc="-195"/>
              <a:t>T</a:t>
            </a:r>
            <a:r>
              <a:rPr lang="en-US" spc="-50"/>
              <a:t>I</a:t>
            </a:r>
            <a:r>
              <a:rPr lang="en-US" spc="-100"/>
              <a:t>V</a:t>
            </a:r>
            <a:r>
              <a:rPr lang="en-US" spc="-290"/>
              <a:t>E</a:t>
            </a:r>
            <a:endParaRPr spc="-290" dirty="0"/>
          </a:p>
        </p:txBody>
      </p:sp>
      <p:sp>
        <p:nvSpPr>
          <p:cNvPr id="3" name="object 3"/>
          <p:cNvSpPr txBox="1"/>
          <p:nvPr/>
        </p:nvSpPr>
        <p:spPr>
          <a:xfrm>
            <a:off x="2521223" y="1738884"/>
            <a:ext cx="7199630" cy="3731895"/>
          </a:xfrm>
          <a:prstGeom prst="rect">
            <a:avLst/>
          </a:prstGeom>
        </p:spPr>
        <p:txBody>
          <a:bodyPr vert="horz" wrap="square" lIns="0" tIns="38100" rIns="0" bIns="0" rtlCol="0">
            <a:spAutoFit/>
          </a:bodyPr>
          <a:lstStyle/>
          <a:p>
            <a:pPr marL="100330" marR="5080">
              <a:lnSpc>
                <a:spcPct val="91700"/>
              </a:lnSpc>
              <a:spcBef>
                <a:spcPts val="300"/>
              </a:spcBef>
            </a:pPr>
            <a:r>
              <a:rPr sz="2000" dirty="0">
                <a:solidFill>
                  <a:srgbClr val="9D2234"/>
                </a:solidFill>
                <a:latin typeface="Arial"/>
                <a:cs typeface="Arial"/>
              </a:rPr>
              <a:t>When </a:t>
            </a:r>
            <a:r>
              <a:rPr sz="2000" spc="-5" dirty="0">
                <a:solidFill>
                  <a:srgbClr val="9D2234"/>
                </a:solidFill>
                <a:latin typeface="Arial"/>
                <a:cs typeface="Arial"/>
              </a:rPr>
              <a:t>looking at </a:t>
            </a:r>
            <a:r>
              <a:rPr sz="2000" dirty="0">
                <a:solidFill>
                  <a:srgbClr val="9D2234"/>
                </a:solidFill>
                <a:latin typeface="Arial"/>
                <a:cs typeface="Arial"/>
              </a:rPr>
              <a:t>a </a:t>
            </a:r>
            <a:r>
              <a:rPr sz="2000" spc="-5" dirty="0">
                <a:solidFill>
                  <a:srgbClr val="9D2234"/>
                </a:solidFill>
                <a:latin typeface="Arial"/>
                <a:cs typeface="Arial"/>
              </a:rPr>
              <a:t>first-time </a:t>
            </a:r>
            <a:r>
              <a:rPr sz="2000" spc="-20" dirty="0">
                <a:solidFill>
                  <a:srgbClr val="9D2234"/>
                </a:solidFill>
                <a:latin typeface="Arial"/>
                <a:cs typeface="Arial"/>
              </a:rPr>
              <a:t>borrower, </a:t>
            </a:r>
            <a:r>
              <a:rPr sz="2000" spc="-5" dirty="0">
                <a:solidFill>
                  <a:srgbClr val="9D2234"/>
                </a:solidFill>
                <a:latin typeface="Arial"/>
                <a:cs typeface="Arial"/>
              </a:rPr>
              <a:t>lenders are </a:t>
            </a:r>
            <a:r>
              <a:rPr sz="2000" dirty="0">
                <a:solidFill>
                  <a:srgbClr val="9D2234"/>
                </a:solidFill>
                <a:latin typeface="Arial"/>
                <a:cs typeface="Arial"/>
              </a:rPr>
              <a:t>typically </a:t>
            </a:r>
            <a:r>
              <a:rPr sz="2000" spc="5" dirty="0">
                <a:solidFill>
                  <a:srgbClr val="9D2234"/>
                </a:solidFill>
                <a:latin typeface="Arial"/>
                <a:cs typeface="Arial"/>
              </a:rPr>
              <a:t> </a:t>
            </a:r>
            <a:r>
              <a:rPr sz="2000" spc="-5" dirty="0">
                <a:solidFill>
                  <a:srgbClr val="9D2234"/>
                </a:solidFill>
                <a:latin typeface="Arial"/>
                <a:cs typeface="Arial"/>
              </a:rPr>
              <a:t>concerned </a:t>
            </a:r>
            <a:r>
              <a:rPr sz="2000" dirty="0">
                <a:solidFill>
                  <a:srgbClr val="9D2234"/>
                </a:solidFill>
                <a:latin typeface="Arial"/>
                <a:cs typeface="Arial"/>
              </a:rPr>
              <a:t>with your </a:t>
            </a:r>
            <a:r>
              <a:rPr sz="2000" spc="-5" dirty="0">
                <a:solidFill>
                  <a:srgbClr val="9D2234"/>
                </a:solidFill>
                <a:latin typeface="Arial"/>
                <a:cs typeface="Arial"/>
              </a:rPr>
              <a:t>past credit record. That means </a:t>
            </a:r>
            <a:r>
              <a:rPr sz="2000" dirty="0">
                <a:solidFill>
                  <a:srgbClr val="9D2234"/>
                </a:solidFill>
                <a:latin typeface="Arial"/>
                <a:cs typeface="Arial"/>
              </a:rPr>
              <a:t>we </a:t>
            </a:r>
            <a:r>
              <a:rPr sz="2000" spc="-5" dirty="0">
                <a:solidFill>
                  <a:srgbClr val="9D2234"/>
                </a:solidFill>
                <a:latin typeface="Arial"/>
                <a:cs typeface="Arial"/>
              </a:rPr>
              <a:t>need to </a:t>
            </a:r>
            <a:r>
              <a:rPr sz="2000" spc="-545" dirty="0">
                <a:solidFill>
                  <a:srgbClr val="9D2234"/>
                </a:solidFill>
                <a:latin typeface="Arial"/>
                <a:cs typeface="Arial"/>
              </a:rPr>
              <a:t> </a:t>
            </a:r>
            <a:r>
              <a:rPr sz="2000" spc="-5" dirty="0">
                <a:solidFill>
                  <a:srgbClr val="9D2234"/>
                </a:solidFill>
                <a:latin typeface="Arial"/>
                <a:cs typeface="Arial"/>
              </a:rPr>
              <a:t>talk about </a:t>
            </a:r>
            <a:r>
              <a:rPr sz="2000" dirty="0">
                <a:solidFill>
                  <a:srgbClr val="9D2234"/>
                </a:solidFill>
                <a:latin typeface="Arial"/>
                <a:cs typeface="Arial"/>
              </a:rPr>
              <a:t>your </a:t>
            </a:r>
            <a:r>
              <a:rPr sz="2000" spc="-5" dirty="0">
                <a:solidFill>
                  <a:srgbClr val="9D2234"/>
                </a:solidFill>
                <a:latin typeface="Arial"/>
                <a:cs typeface="Arial"/>
              </a:rPr>
              <a:t>credit report, </a:t>
            </a:r>
            <a:r>
              <a:rPr sz="2000" dirty="0">
                <a:solidFill>
                  <a:srgbClr val="9D2234"/>
                </a:solidFill>
                <a:latin typeface="Arial"/>
                <a:cs typeface="Arial"/>
              </a:rPr>
              <a:t>which is </a:t>
            </a:r>
            <a:r>
              <a:rPr sz="2000" spc="-5" dirty="0">
                <a:solidFill>
                  <a:srgbClr val="9D2234"/>
                </a:solidFill>
                <a:latin typeface="Arial"/>
                <a:cs typeface="Arial"/>
              </a:rPr>
              <a:t>where </a:t>
            </a:r>
            <a:r>
              <a:rPr sz="2000" dirty="0">
                <a:solidFill>
                  <a:srgbClr val="9D2234"/>
                </a:solidFill>
                <a:latin typeface="Arial"/>
                <a:cs typeface="Arial"/>
              </a:rPr>
              <a:t>you can see your </a:t>
            </a:r>
            <a:r>
              <a:rPr sz="2000" spc="5" dirty="0">
                <a:solidFill>
                  <a:srgbClr val="9D2234"/>
                </a:solidFill>
                <a:latin typeface="Arial"/>
                <a:cs typeface="Arial"/>
              </a:rPr>
              <a:t> </a:t>
            </a:r>
            <a:r>
              <a:rPr sz="2000" spc="-5" dirty="0">
                <a:solidFill>
                  <a:srgbClr val="9D2234"/>
                </a:solidFill>
                <a:latin typeface="Arial"/>
                <a:cs typeface="Arial"/>
              </a:rPr>
              <a:t>credit</a:t>
            </a:r>
            <a:r>
              <a:rPr sz="2000" spc="-20" dirty="0">
                <a:solidFill>
                  <a:srgbClr val="9D2234"/>
                </a:solidFill>
                <a:latin typeface="Arial"/>
                <a:cs typeface="Arial"/>
              </a:rPr>
              <a:t> </a:t>
            </a:r>
            <a:r>
              <a:rPr sz="2000" spc="-25" dirty="0">
                <a:solidFill>
                  <a:srgbClr val="9D2234"/>
                </a:solidFill>
                <a:latin typeface="Arial"/>
                <a:cs typeface="Arial"/>
              </a:rPr>
              <a:t>history.</a:t>
            </a:r>
            <a:endParaRPr sz="2000" dirty="0">
              <a:latin typeface="Arial"/>
              <a:cs typeface="Arial"/>
            </a:endParaRPr>
          </a:p>
          <a:p>
            <a:pPr marL="100330" marR="283210">
              <a:lnSpc>
                <a:spcPct val="91600"/>
              </a:lnSpc>
              <a:spcBef>
                <a:spcPts val="1305"/>
              </a:spcBef>
              <a:tabLst>
                <a:tab pos="649605" algn="l"/>
                <a:tab pos="1551305" algn="l"/>
              </a:tabLst>
            </a:pPr>
            <a:r>
              <a:rPr sz="2000" b="1" spc="-5" dirty="0">
                <a:solidFill>
                  <a:srgbClr val="9D2234"/>
                </a:solidFill>
                <a:latin typeface="Arial"/>
                <a:cs typeface="Arial"/>
              </a:rPr>
              <a:t>Remember! </a:t>
            </a:r>
            <a:r>
              <a:rPr sz="2000" b="1" spc="-40" dirty="0">
                <a:solidFill>
                  <a:srgbClr val="9D2234"/>
                </a:solidFill>
                <a:latin typeface="Arial"/>
                <a:cs typeface="Arial"/>
              </a:rPr>
              <a:t>Your </a:t>
            </a:r>
            <a:r>
              <a:rPr sz="2000" b="1" spc="-5" dirty="0">
                <a:solidFill>
                  <a:srgbClr val="9D2234"/>
                </a:solidFill>
                <a:latin typeface="Arial"/>
                <a:cs typeface="Arial"/>
              </a:rPr>
              <a:t>credit report is </a:t>
            </a:r>
            <a:r>
              <a:rPr sz="2000" b="1" dirty="0">
                <a:solidFill>
                  <a:srgbClr val="9D2234"/>
                </a:solidFill>
                <a:latin typeface="Arial"/>
                <a:cs typeface="Arial"/>
              </a:rPr>
              <a:t>not </a:t>
            </a:r>
            <a:r>
              <a:rPr sz="2000" b="1" spc="-5" dirty="0">
                <a:solidFill>
                  <a:srgbClr val="9D2234"/>
                </a:solidFill>
                <a:latin typeface="Arial"/>
                <a:cs typeface="Arial"/>
              </a:rPr>
              <a:t>the same thing as </a:t>
            </a:r>
            <a:r>
              <a:rPr sz="2000" b="1" dirty="0">
                <a:solidFill>
                  <a:srgbClr val="9D2234"/>
                </a:solidFill>
                <a:latin typeface="Arial"/>
                <a:cs typeface="Arial"/>
              </a:rPr>
              <a:t> your</a:t>
            </a:r>
            <a:r>
              <a:rPr sz="2000" b="1" spc="-5" dirty="0">
                <a:solidFill>
                  <a:srgbClr val="9D2234"/>
                </a:solidFill>
                <a:latin typeface="Arial"/>
                <a:cs typeface="Arial"/>
              </a:rPr>
              <a:t> credit	score. </a:t>
            </a:r>
            <a:r>
              <a:rPr sz="2000" dirty="0">
                <a:solidFill>
                  <a:srgbClr val="9D2234"/>
                </a:solidFill>
                <a:latin typeface="Arial"/>
                <a:cs typeface="Arial"/>
              </a:rPr>
              <a:t>A </a:t>
            </a:r>
            <a:r>
              <a:rPr sz="2000" b="1" spc="-5" dirty="0">
                <a:solidFill>
                  <a:srgbClr val="9D2234"/>
                </a:solidFill>
                <a:latin typeface="Arial"/>
                <a:cs typeface="Arial"/>
              </a:rPr>
              <a:t>credit report </a:t>
            </a:r>
            <a:r>
              <a:rPr sz="2000" dirty="0">
                <a:solidFill>
                  <a:srgbClr val="9D2234"/>
                </a:solidFill>
                <a:latin typeface="Arial"/>
                <a:cs typeface="Arial"/>
              </a:rPr>
              <a:t>is a </a:t>
            </a:r>
            <a:r>
              <a:rPr sz="2000" spc="-5" dirty="0">
                <a:solidFill>
                  <a:srgbClr val="9D2234"/>
                </a:solidFill>
                <a:latin typeface="Arial"/>
                <a:cs typeface="Arial"/>
              </a:rPr>
              <a:t>detailed </a:t>
            </a:r>
            <a:r>
              <a:rPr sz="2000" b="1" spc="-5" dirty="0">
                <a:solidFill>
                  <a:srgbClr val="9D2234"/>
                </a:solidFill>
                <a:latin typeface="Arial"/>
                <a:cs typeface="Arial"/>
              </a:rPr>
              <a:t>report </a:t>
            </a:r>
            <a:r>
              <a:rPr sz="2000" dirty="0">
                <a:solidFill>
                  <a:srgbClr val="9D2234"/>
                </a:solidFill>
                <a:latin typeface="Arial"/>
                <a:cs typeface="Arial"/>
              </a:rPr>
              <a:t>of </a:t>
            </a:r>
            <a:r>
              <a:rPr sz="2000" spc="5" dirty="0">
                <a:solidFill>
                  <a:srgbClr val="9D2234"/>
                </a:solidFill>
                <a:latin typeface="Arial"/>
                <a:cs typeface="Arial"/>
              </a:rPr>
              <a:t> </a:t>
            </a:r>
            <a:r>
              <a:rPr sz="2000" dirty="0">
                <a:solidFill>
                  <a:srgbClr val="9D2234"/>
                </a:solidFill>
                <a:latin typeface="Arial"/>
                <a:cs typeface="Arial"/>
              </a:rPr>
              <a:t>your </a:t>
            </a:r>
            <a:r>
              <a:rPr sz="2000" b="1" spc="-5" dirty="0">
                <a:solidFill>
                  <a:srgbClr val="9D2234"/>
                </a:solidFill>
                <a:latin typeface="Arial"/>
                <a:cs typeface="Arial"/>
              </a:rPr>
              <a:t>credit </a:t>
            </a:r>
            <a:r>
              <a:rPr sz="2000" spc="-25" dirty="0">
                <a:solidFill>
                  <a:srgbClr val="9D2234"/>
                </a:solidFill>
                <a:latin typeface="Arial"/>
                <a:cs typeface="Arial"/>
              </a:rPr>
              <a:t>history. </a:t>
            </a:r>
            <a:r>
              <a:rPr sz="2000" spc="-5" dirty="0">
                <a:solidFill>
                  <a:srgbClr val="9D2234"/>
                </a:solidFill>
                <a:latin typeface="Arial"/>
                <a:cs typeface="Arial"/>
              </a:rPr>
              <a:t>Credit bureaus </a:t>
            </a:r>
            <a:r>
              <a:rPr sz="2000" dirty="0">
                <a:solidFill>
                  <a:srgbClr val="9D2234"/>
                </a:solidFill>
                <a:latin typeface="Arial"/>
                <a:cs typeface="Arial"/>
              </a:rPr>
              <a:t>collect </a:t>
            </a:r>
            <a:r>
              <a:rPr sz="2000" spc="-5" dirty="0">
                <a:solidFill>
                  <a:srgbClr val="9D2234"/>
                </a:solidFill>
                <a:latin typeface="Arial"/>
                <a:cs typeface="Arial"/>
              </a:rPr>
              <a:t>information and </a:t>
            </a:r>
            <a:r>
              <a:rPr sz="2000" dirty="0">
                <a:solidFill>
                  <a:srgbClr val="9D2234"/>
                </a:solidFill>
                <a:latin typeface="Arial"/>
                <a:cs typeface="Arial"/>
              </a:rPr>
              <a:t> </a:t>
            </a:r>
            <a:r>
              <a:rPr sz="2000" spc="-5" dirty="0">
                <a:solidFill>
                  <a:srgbClr val="9D2234"/>
                </a:solidFill>
                <a:latin typeface="Arial"/>
                <a:cs typeface="Arial"/>
              </a:rPr>
              <a:t>create credit reports based on that information, and lenders </a:t>
            </a:r>
            <a:r>
              <a:rPr sz="2000" spc="-545" dirty="0">
                <a:solidFill>
                  <a:srgbClr val="9D2234"/>
                </a:solidFill>
                <a:latin typeface="Arial"/>
                <a:cs typeface="Arial"/>
              </a:rPr>
              <a:t> </a:t>
            </a:r>
            <a:r>
              <a:rPr sz="2000" spc="-5" dirty="0">
                <a:solidFill>
                  <a:srgbClr val="9D2234"/>
                </a:solidFill>
                <a:latin typeface="Arial"/>
                <a:cs typeface="Arial"/>
              </a:rPr>
              <a:t>use	the reports along </a:t>
            </a:r>
            <a:r>
              <a:rPr sz="2000" dirty="0">
                <a:solidFill>
                  <a:srgbClr val="9D2234"/>
                </a:solidFill>
                <a:latin typeface="Arial"/>
                <a:cs typeface="Arial"/>
              </a:rPr>
              <a:t>with </a:t>
            </a:r>
            <a:r>
              <a:rPr sz="2000" spc="-5" dirty="0">
                <a:solidFill>
                  <a:srgbClr val="9D2234"/>
                </a:solidFill>
                <a:latin typeface="Arial"/>
                <a:cs typeface="Arial"/>
              </a:rPr>
              <a:t>other details to determine loan </a:t>
            </a:r>
            <a:r>
              <a:rPr sz="2000" dirty="0">
                <a:solidFill>
                  <a:srgbClr val="9D2234"/>
                </a:solidFill>
                <a:latin typeface="Arial"/>
                <a:cs typeface="Arial"/>
              </a:rPr>
              <a:t> </a:t>
            </a:r>
            <a:r>
              <a:rPr sz="2000" spc="-5" dirty="0">
                <a:solidFill>
                  <a:srgbClr val="9D2234"/>
                </a:solidFill>
                <a:latin typeface="Arial"/>
                <a:cs typeface="Arial"/>
              </a:rPr>
              <a:t>applicants' creditworthiness.</a:t>
            </a:r>
            <a:endParaRPr sz="2000" dirty="0">
              <a:latin typeface="Arial"/>
              <a:cs typeface="Arial"/>
            </a:endParaRPr>
          </a:p>
          <a:p>
            <a:pPr marL="355600" marR="1449070" indent="-342900">
              <a:lnSpc>
                <a:spcPts val="2090"/>
              </a:lnSpc>
              <a:spcBef>
                <a:spcPts val="1525"/>
              </a:spcBef>
              <a:buChar char="•"/>
              <a:tabLst>
                <a:tab pos="354965" algn="l"/>
                <a:tab pos="355600" algn="l"/>
              </a:tabLst>
            </a:pPr>
            <a:r>
              <a:rPr sz="2000" spc="-5" dirty="0">
                <a:solidFill>
                  <a:srgbClr val="9D2234"/>
                </a:solidFill>
                <a:latin typeface="Arial"/>
                <a:cs typeface="Arial"/>
              </a:rPr>
              <a:t>There are </a:t>
            </a:r>
            <a:r>
              <a:rPr sz="2000" b="1" spc="-5" dirty="0">
                <a:solidFill>
                  <a:srgbClr val="9D2234"/>
                </a:solidFill>
                <a:latin typeface="Arial"/>
                <a:cs typeface="Arial"/>
              </a:rPr>
              <a:t>three </a:t>
            </a:r>
            <a:r>
              <a:rPr sz="2000" spc="-5" dirty="0">
                <a:solidFill>
                  <a:srgbClr val="9D2234"/>
                </a:solidFill>
                <a:latin typeface="Arial"/>
                <a:cs typeface="Arial"/>
              </a:rPr>
              <a:t>major credit bureaus: Experian, </a:t>
            </a:r>
            <a:r>
              <a:rPr sz="2000" spc="-545" dirty="0">
                <a:solidFill>
                  <a:srgbClr val="9D2234"/>
                </a:solidFill>
                <a:latin typeface="Arial"/>
                <a:cs typeface="Arial"/>
              </a:rPr>
              <a:t> </a:t>
            </a:r>
            <a:r>
              <a:rPr sz="2000" spc="-5" dirty="0">
                <a:solidFill>
                  <a:srgbClr val="9D2234"/>
                </a:solidFill>
                <a:latin typeface="Arial"/>
                <a:cs typeface="Arial"/>
              </a:rPr>
              <a:t>Equifax,</a:t>
            </a:r>
            <a:r>
              <a:rPr sz="2000" spc="-20" dirty="0">
                <a:solidFill>
                  <a:srgbClr val="9D2234"/>
                </a:solidFill>
                <a:latin typeface="Arial"/>
                <a:cs typeface="Arial"/>
              </a:rPr>
              <a:t> </a:t>
            </a:r>
            <a:r>
              <a:rPr sz="2000" spc="-5" dirty="0">
                <a:solidFill>
                  <a:srgbClr val="9D2234"/>
                </a:solidFill>
                <a:latin typeface="Arial"/>
                <a:cs typeface="Arial"/>
              </a:rPr>
              <a:t>and</a:t>
            </a:r>
            <a:r>
              <a:rPr sz="2000" spc="-45" dirty="0">
                <a:solidFill>
                  <a:srgbClr val="9D2234"/>
                </a:solidFill>
                <a:latin typeface="Arial"/>
                <a:cs typeface="Arial"/>
              </a:rPr>
              <a:t> </a:t>
            </a:r>
            <a:r>
              <a:rPr sz="2000" spc="-10" dirty="0">
                <a:solidFill>
                  <a:srgbClr val="9D2234"/>
                </a:solidFill>
                <a:latin typeface="Arial"/>
                <a:cs typeface="Arial"/>
              </a:rPr>
              <a:t>TransUnion</a:t>
            </a:r>
            <a:endParaRPr sz="2000" dirty="0">
              <a:latin typeface="Arial"/>
              <a:cs typeface="Arial"/>
            </a:endParaRPr>
          </a:p>
        </p:txBody>
      </p:sp>
    </p:spTree>
    <p:extLst>
      <p:ext uri="{BB962C8B-B14F-4D97-AF65-F5344CB8AC3E}">
        <p14:creationId xmlns:p14="http://schemas.microsoft.com/office/powerpoint/2010/main" val="2427409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25698" y="523747"/>
            <a:ext cx="8044815" cy="756920"/>
          </a:xfrm>
          <a:prstGeom prst="rect">
            <a:avLst/>
          </a:prstGeom>
        </p:spPr>
        <p:txBody>
          <a:bodyPr vert="horz" wrap="square" lIns="0" tIns="12700" rIns="0" bIns="0" rtlCol="0">
            <a:spAutoFit/>
          </a:bodyPr>
          <a:lstStyle/>
          <a:p>
            <a:pPr marL="12700">
              <a:lnSpc>
                <a:spcPct val="100000"/>
              </a:lnSpc>
              <a:spcBef>
                <a:spcPts val="100"/>
              </a:spcBef>
            </a:pPr>
            <a:r>
              <a:rPr sz="4800" b="1" i="0" spc="-585" dirty="0">
                <a:solidFill>
                  <a:srgbClr val="000000"/>
                </a:solidFill>
                <a:latin typeface="Arial"/>
                <a:cs typeface="Arial"/>
              </a:rPr>
              <a:t>H</a:t>
            </a:r>
            <a:r>
              <a:rPr sz="4800" b="1" i="0" spc="-535" dirty="0">
                <a:solidFill>
                  <a:srgbClr val="000000"/>
                </a:solidFill>
                <a:latin typeface="Arial"/>
                <a:cs typeface="Arial"/>
              </a:rPr>
              <a:t>o</a:t>
            </a:r>
            <a:r>
              <a:rPr sz="4800" b="1" i="0" spc="-160" dirty="0">
                <a:solidFill>
                  <a:srgbClr val="000000"/>
                </a:solidFill>
                <a:latin typeface="Arial"/>
                <a:cs typeface="Arial"/>
              </a:rPr>
              <a:t>w</a:t>
            </a:r>
            <a:r>
              <a:rPr sz="4800" b="1" i="0" spc="-550" dirty="0">
                <a:solidFill>
                  <a:srgbClr val="000000"/>
                </a:solidFill>
                <a:latin typeface="Arial"/>
                <a:cs typeface="Arial"/>
              </a:rPr>
              <a:t> </a:t>
            </a:r>
            <a:r>
              <a:rPr sz="4800" b="1" i="0" spc="-509" dirty="0">
                <a:solidFill>
                  <a:srgbClr val="000000"/>
                </a:solidFill>
                <a:latin typeface="Arial"/>
                <a:cs typeface="Arial"/>
              </a:rPr>
              <a:t>d</a:t>
            </a:r>
            <a:r>
              <a:rPr sz="4800" b="1" i="0" spc="-355" dirty="0">
                <a:solidFill>
                  <a:srgbClr val="000000"/>
                </a:solidFill>
                <a:latin typeface="Arial"/>
                <a:cs typeface="Arial"/>
              </a:rPr>
              <a:t>o</a:t>
            </a:r>
            <a:r>
              <a:rPr sz="4800" b="1" i="0" spc="-555" dirty="0">
                <a:solidFill>
                  <a:srgbClr val="000000"/>
                </a:solidFill>
                <a:latin typeface="Arial"/>
                <a:cs typeface="Arial"/>
              </a:rPr>
              <a:t> </a:t>
            </a:r>
            <a:r>
              <a:rPr sz="4800" b="1" i="0" spc="-55" dirty="0">
                <a:solidFill>
                  <a:srgbClr val="000000"/>
                </a:solidFill>
                <a:latin typeface="Arial"/>
                <a:cs typeface="Arial"/>
              </a:rPr>
              <a:t>I</a:t>
            </a:r>
            <a:r>
              <a:rPr sz="4800" b="1" i="0" spc="-555" dirty="0">
                <a:solidFill>
                  <a:srgbClr val="000000"/>
                </a:solidFill>
                <a:latin typeface="Arial"/>
                <a:cs typeface="Arial"/>
              </a:rPr>
              <a:t> </a:t>
            </a:r>
            <a:r>
              <a:rPr sz="4800" b="1" i="0" spc="-445" dirty="0">
                <a:solidFill>
                  <a:srgbClr val="000000"/>
                </a:solidFill>
                <a:latin typeface="Arial"/>
                <a:cs typeface="Arial"/>
              </a:rPr>
              <a:t>a</a:t>
            </a:r>
            <a:r>
              <a:rPr sz="4800" b="1" i="0" spc="-815" dirty="0">
                <a:solidFill>
                  <a:srgbClr val="000000"/>
                </a:solidFill>
                <a:latin typeface="Arial"/>
                <a:cs typeface="Arial"/>
              </a:rPr>
              <a:t>cc</a:t>
            </a:r>
            <a:r>
              <a:rPr sz="4800" b="1" i="0" spc="-750" dirty="0">
                <a:solidFill>
                  <a:srgbClr val="000000"/>
                </a:solidFill>
                <a:latin typeface="Arial"/>
                <a:cs typeface="Arial"/>
              </a:rPr>
              <a:t>es</a:t>
            </a:r>
            <a:r>
              <a:rPr sz="4800" b="1" i="0" spc="-590" dirty="0">
                <a:solidFill>
                  <a:srgbClr val="000000"/>
                </a:solidFill>
                <a:latin typeface="Arial"/>
                <a:cs typeface="Arial"/>
              </a:rPr>
              <a:t>s</a:t>
            </a:r>
            <a:r>
              <a:rPr sz="4800" b="1" i="0" spc="-560" dirty="0">
                <a:solidFill>
                  <a:srgbClr val="000000"/>
                </a:solidFill>
                <a:latin typeface="Arial"/>
                <a:cs typeface="Arial"/>
              </a:rPr>
              <a:t> </a:t>
            </a:r>
            <a:r>
              <a:rPr sz="4800" b="1" i="0" spc="-610" dirty="0">
                <a:solidFill>
                  <a:srgbClr val="000000"/>
                </a:solidFill>
                <a:latin typeface="Arial"/>
                <a:cs typeface="Arial"/>
              </a:rPr>
              <a:t>m</a:t>
            </a:r>
            <a:r>
              <a:rPr sz="4800" b="1" i="0" spc="-400" dirty="0">
                <a:solidFill>
                  <a:srgbClr val="000000"/>
                </a:solidFill>
                <a:latin typeface="Arial"/>
                <a:cs typeface="Arial"/>
              </a:rPr>
              <a:t>y</a:t>
            </a:r>
            <a:r>
              <a:rPr sz="4800" b="1" i="0" spc="-545" dirty="0">
                <a:solidFill>
                  <a:srgbClr val="000000"/>
                </a:solidFill>
                <a:latin typeface="Arial"/>
                <a:cs typeface="Arial"/>
              </a:rPr>
              <a:t> </a:t>
            </a:r>
            <a:r>
              <a:rPr sz="4800" b="1" i="0" spc="-815" dirty="0">
                <a:solidFill>
                  <a:srgbClr val="000000"/>
                </a:solidFill>
                <a:latin typeface="Arial"/>
                <a:cs typeface="Arial"/>
              </a:rPr>
              <a:t>c</a:t>
            </a:r>
            <a:r>
              <a:rPr sz="4800" b="1" i="0" spc="-365" dirty="0">
                <a:solidFill>
                  <a:srgbClr val="000000"/>
                </a:solidFill>
                <a:latin typeface="Arial"/>
                <a:cs typeface="Arial"/>
              </a:rPr>
              <a:t>r</a:t>
            </a:r>
            <a:r>
              <a:rPr sz="4800" b="1" i="0" spc="-470" dirty="0">
                <a:solidFill>
                  <a:srgbClr val="000000"/>
                </a:solidFill>
                <a:latin typeface="Arial"/>
                <a:cs typeface="Arial"/>
              </a:rPr>
              <a:t>ed</a:t>
            </a:r>
            <a:r>
              <a:rPr sz="4800" b="1" i="0" spc="-315" dirty="0">
                <a:solidFill>
                  <a:srgbClr val="000000"/>
                </a:solidFill>
                <a:latin typeface="Arial"/>
                <a:cs typeface="Arial"/>
              </a:rPr>
              <a:t>i</a:t>
            </a:r>
            <a:r>
              <a:rPr sz="4800" b="1" i="0" spc="65" dirty="0">
                <a:solidFill>
                  <a:srgbClr val="000000"/>
                </a:solidFill>
                <a:latin typeface="Arial"/>
                <a:cs typeface="Arial"/>
              </a:rPr>
              <a:t>t</a:t>
            </a:r>
            <a:r>
              <a:rPr sz="4800" b="1" i="0" spc="385" dirty="0">
                <a:solidFill>
                  <a:srgbClr val="000000"/>
                </a:solidFill>
                <a:latin typeface="Arial"/>
                <a:cs typeface="Arial"/>
              </a:rPr>
              <a:t> </a:t>
            </a:r>
            <a:r>
              <a:rPr sz="4800" b="1" i="0" spc="-365" dirty="0">
                <a:solidFill>
                  <a:srgbClr val="000000"/>
                </a:solidFill>
                <a:latin typeface="Arial"/>
                <a:cs typeface="Arial"/>
              </a:rPr>
              <a:t>r</a:t>
            </a:r>
            <a:r>
              <a:rPr sz="4800" b="1" i="0" spc="-480" dirty="0">
                <a:solidFill>
                  <a:srgbClr val="000000"/>
                </a:solidFill>
                <a:latin typeface="Arial"/>
                <a:cs typeface="Arial"/>
              </a:rPr>
              <a:t>ep</a:t>
            </a:r>
            <a:r>
              <a:rPr sz="4800" b="1" i="0" spc="-500" dirty="0">
                <a:solidFill>
                  <a:srgbClr val="000000"/>
                </a:solidFill>
                <a:latin typeface="Arial"/>
                <a:cs typeface="Arial"/>
              </a:rPr>
              <a:t>o</a:t>
            </a:r>
            <a:r>
              <a:rPr sz="4800" b="1" i="0" spc="-310" dirty="0">
                <a:solidFill>
                  <a:srgbClr val="000000"/>
                </a:solidFill>
                <a:latin typeface="Arial"/>
                <a:cs typeface="Arial"/>
              </a:rPr>
              <a:t>r</a:t>
            </a:r>
            <a:r>
              <a:rPr sz="4800" b="1" i="0" spc="-480" dirty="0">
                <a:solidFill>
                  <a:srgbClr val="000000"/>
                </a:solidFill>
                <a:latin typeface="Arial"/>
                <a:cs typeface="Arial"/>
              </a:rPr>
              <a:t>t?</a:t>
            </a:r>
            <a:endParaRPr sz="4800" b="1" dirty="0">
              <a:latin typeface="Arial"/>
              <a:cs typeface="Arial"/>
            </a:endParaRPr>
          </a:p>
        </p:txBody>
      </p:sp>
      <p:sp>
        <p:nvSpPr>
          <p:cNvPr id="4" name="object 4"/>
          <p:cNvSpPr txBox="1">
            <a:spLocks noGrp="1"/>
          </p:cNvSpPr>
          <p:nvPr>
            <p:ph type="ftr" sz="quarter" idx="5"/>
          </p:nvPr>
        </p:nvSpPr>
        <p:spPr>
          <a:xfrm>
            <a:off x="3972595" y="6505519"/>
            <a:ext cx="4249420" cy="273684"/>
          </a:xfrm>
          <a:prstGeom prst="rect">
            <a:avLst/>
          </a:prstGeom>
        </p:spPr>
        <p:txBody>
          <a:bodyPr vert="horz" wrap="square" lIns="0" tIns="0" rIns="0" bIns="0" rtlCol="0">
            <a:spAutoFit/>
          </a:bodyPr>
          <a:lstStyle>
            <a:defPPr>
              <a:defRPr lang="en-US"/>
            </a:defPPr>
            <a:lvl1pPr marL="0" algn="l" defTabSz="914400" rtl="0" eaLnBrk="1" latinLnBrk="0" hangingPunct="1">
              <a:defRPr sz="160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20"/>
              </a:spcBef>
            </a:pPr>
            <a:r>
              <a:rPr lang="en-US" spc="-65"/>
              <a:t>IN</a:t>
            </a:r>
            <a:r>
              <a:rPr lang="en-US" spc="-150"/>
              <a:t>D</a:t>
            </a:r>
            <a:r>
              <a:rPr lang="en-US" spc="-70"/>
              <a:t>I</a:t>
            </a:r>
            <a:r>
              <a:rPr lang="en-US" spc="-175"/>
              <a:t>G</a:t>
            </a:r>
            <a:r>
              <a:rPr lang="en-US" spc="-300"/>
              <a:t>E</a:t>
            </a:r>
            <a:r>
              <a:rPr lang="en-US" spc="-110"/>
              <a:t>N</a:t>
            </a:r>
            <a:r>
              <a:rPr lang="en-US" spc="-160"/>
              <a:t>O</a:t>
            </a:r>
            <a:r>
              <a:rPr lang="en-US" spc="-110"/>
              <a:t>U</a:t>
            </a:r>
            <a:r>
              <a:rPr lang="en-US" spc="-315"/>
              <a:t>S</a:t>
            </a:r>
            <a:r>
              <a:rPr lang="en-US" spc="-80"/>
              <a:t> </a:t>
            </a:r>
            <a:r>
              <a:rPr lang="en-US" spc="-254"/>
              <a:t>F</a:t>
            </a:r>
            <a:r>
              <a:rPr lang="en-US" spc="-160"/>
              <a:t>OO</a:t>
            </a:r>
            <a:r>
              <a:rPr lang="en-US" spc="-150"/>
              <a:t>D</a:t>
            </a:r>
            <a:r>
              <a:rPr lang="en-US" spc="-80"/>
              <a:t> </a:t>
            </a:r>
            <a:r>
              <a:rPr lang="en-US" spc="-185"/>
              <a:t>A</a:t>
            </a:r>
            <a:r>
              <a:rPr lang="en-US" spc="-110"/>
              <a:t>N</a:t>
            </a:r>
            <a:r>
              <a:rPr lang="en-US" spc="-150"/>
              <a:t>D</a:t>
            </a:r>
            <a:r>
              <a:rPr lang="en-US" spc="-80"/>
              <a:t> </a:t>
            </a:r>
            <a:r>
              <a:rPr lang="en-US" spc="-204"/>
              <a:t>A</a:t>
            </a:r>
            <a:r>
              <a:rPr lang="en-US" spc="-220"/>
              <a:t>G</a:t>
            </a:r>
            <a:r>
              <a:rPr lang="en-US" spc="-260"/>
              <a:t>R</a:t>
            </a:r>
            <a:r>
              <a:rPr lang="en-US" spc="-100"/>
              <a:t>I</a:t>
            </a:r>
            <a:r>
              <a:rPr lang="en-US" spc="-240"/>
              <a:t>C</a:t>
            </a:r>
            <a:r>
              <a:rPr lang="en-US" spc="-110"/>
              <a:t>U</a:t>
            </a:r>
            <a:r>
              <a:rPr lang="en-US" spc="-425"/>
              <a:t>L</a:t>
            </a:r>
            <a:r>
              <a:rPr lang="en-US" spc="-195"/>
              <a:t>T</a:t>
            </a:r>
            <a:r>
              <a:rPr lang="en-US" spc="-110"/>
              <a:t>U</a:t>
            </a:r>
            <a:r>
              <a:rPr lang="en-US" spc="-260"/>
              <a:t>R</a:t>
            </a:r>
            <a:r>
              <a:rPr lang="en-US" spc="-290"/>
              <a:t>E</a:t>
            </a:r>
            <a:r>
              <a:rPr lang="en-US" spc="-90"/>
              <a:t> </a:t>
            </a:r>
            <a:r>
              <a:rPr lang="en-US" spc="-65"/>
              <a:t>IN</a:t>
            </a:r>
            <a:r>
              <a:rPr lang="en-US" spc="-110"/>
              <a:t>IT</a:t>
            </a:r>
            <a:r>
              <a:rPr lang="en-US" spc="-25"/>
              <a:t>I</a:t>
            </a:r>
            <a:r>
              <a:rPr lang="en-US" spc="-310"/>
              <a:t>A</a:t>
            </a:r>
            <a:r>
              <a:rPr lang="en-US" spc="-195"/>
              <a:t>T</a:t>
            </a:r>
            <a:r>
              <a:rPr lang="en-US" spc="-50"/>
              <a:t>I</a:t>
            </a:r>
            <a:r>
              <a:rPr lang="en-US" spc="-100"/>
              <a:t>V</a:t>
            </a:r>
            <a:r>
              <a:rPr lang="en-US" spc="-290"/>
              <a:t>E</a:t>
            </a:r>
            <a:endParaRPr spc="-290" dirty="0"/>
          </a:p>
        </p:txBody>
      </p:sp>
      <p:sp>
        <p:nvSpPr>
          <p:cNvPr id="3" name="object 3"/>
          <p:cNvSpPr txBox="1"/>
          <p:nvPr/>
        </p:nvSpPr>
        <p:spPr>
          <a:xfrm>
            <a:off x="2509520" y="1461516"/>
            <a:ext cx="7103109" cy="4420870"/>
          </a:xfrm>
          <a:prstGeom prst="rect">
            <a:avLst/>
          </a:prstGeom>
        </p:spPr>
        <p:txBody>
          <a:bodyPr vert="horz" wrap="square" lIns="0" tIns="140335" rIns="0" bIns="0" rtlCol="0">
            <a:spAutoFit/>
          </a:bodyPr>
          <a:lstStyle/>
          <a:p>
            <a:pPr marL="12700">
              <a:lnSpc>
                <a:spcPct val="100000"/>
              </a:lnSpc>
              <a:spcBef>
                <a:spcPts val="1105"/>
              </a:spcBef>
            </a:pPr>
            <a:r>
              <a:rPr sz="2000" spc="-110" dirty="0">
                <a:solidFill>
                  <a:srgbClr val="9D2234"/>
                </a:solidFill>
                <a:latin typeface="Arial"/>
                <a:cs typeface="Arial"/>
              </a:rPr>
              <a:t>To</a:t>
            </a:r>
            <a:r>
              <a:rPr sz="2000" spc="-15" dirty="0">
                <a:solidFill>
                  <a:srgbClr val="9D2234"/>
                </a:solidFill>
                <a:latin typeface="Arial"/>
                <a:cs typeface="Arial"/>
              </a:rPr>
              <a:t> </a:t>
            </a:r>
            <a:r>
              <a:rPr sz="2000" spc="-5" dirty="0">
                <a:solidFill>
                  <a:srgbClr val="9D2234"/>
                </a:solidFill>
                <a:latin typeface="Arial"/>
                <a:cs typeface="Arial"/>
              </a:rPr>
              <a:t>get</a:t>
            </a:r>
            <a:r>
              <a:rPr sz="2000" spc="-15" dirty="0">
                <a:solidFill>
                  <a:srgbClr val="9D2234"/>
                </a:solidFill>
                <a:latin typeface="Arial"/>
                <a:cs typeface="Arial"/>
              </a:rPr>
              <a:t> </a:t>
            </a:r>
            <a:r>
              <a:rPr sz="2000" spc="-5" dirty="0">
                <a:solidFill>
                  <a:srgbClr val="9D2234"/>
                </a:solidFill>
                <a:latin typeface="Arial"/>
                <a:cs typeface="Arial"/>
              </a:rPr>
              <a:t>started,</a:t>
            </a:r>
            <a:r>
              <a:rPr sz="2000" spc="-15" dirty="0">
                <a:solidFill>
                  <a:srgbClr val="9D2234"/>
                </a:solidFill>
                <a:latin typeface="Arial"/>
                <a:cs typeface="Arial"/>
              </a:rPr>
              <a:t> </a:t>
            </a:r>
            <a:r>
              <a:rPr sz="2000" spc="-5" dirty="0">
                <a:solidFill>
                  <a:srgbClr val="9D2234"/>
                </a:solidFill>
                <a:latin typeface="Arial"/>
                <a:cs typeface="Arial"/>
              </a:rPr>
              <a:t>go</a:t>
            </a:r>
            <a:r>
              <a:rPr sz="2000" spc="-10" dirty="0">
                <a:solidFill>
                  <a:srgbClr val="9D2234"/>
                </a:solidFill>
                <a:latin typeface="Arial"/>
                <a:cs typeface="Arial"/>
              </a:rPr>
              <a:t> </a:t>
            </a:r>
            <a:r>
              <a:rPr sz="2000" spc="-5" dirty="0">
                <a:solidFill>
                  <a:srgbClr val="9D2234"/>
                </a:solidFill>
                <a:latin typeface="Arial"/>
                <a:cs typeface="Arial"/>
              </a:rPr>
              <a:t>to:</a:t>
            </a:r>
            <a:r>
              <a:rPr sz="2000" spc="-10" dirty="0">
                <a:solidFill>
                  <a:srgbClr val="9D2234"/>
                </a:solidFill>
                <a:latin typeface="Arial"/>
                <a:cs typeface="Arial"/>
              </a:rPr>
              <a:t> </a:t>
            </a:r>
            <a:r>
              <a:rPr sz="2000" u="sng" spc="-10" dirty="0">
                <a:solidFill>
                  <a:srgbClr val="586492"/>
                </a:solidFill>
                <a:uFill>
                  <a:solidFill>
                    <a:srgbClr val="586492"/>
                  </a:solidFill>
                </a:uFill>
                <a:latin typeface="Arial"/>
                <a:cs typeface="Arial"/>
                <a:hlinkClick r:id="rId2"/>
              </a:rPr>
              <a:t>www.annualcreditreport.com</a:t>
            </a:r>
            <a:r>
              <a:rPr sz="2000" u="sng" spc="-10" dirty="0">
                <a:solidFill>
                  <a:srgbClr val="9D2234"/>
                </a:solidFill>
                <a:uFill>
                  <a:solidFill>
                    <a:srgbClr val="586492"/>
                  </a:solidFill>
                </a:uFill>
                <a:latin typeface="Arial"/>
                <a:cs typeface="Arial"/>
                <a:hlinkClick r:id="rId2"/>
              </a:rPr>
              <a:t>.</a:t>
            </a:r>
            <a:endParaRPr sz="2000" dirty="0">
              <a:latin typeface="Arial"/>
              <a:cs typeface="Arial"/>
            </a:endParaRPr>
          </a:p>
          <a:p>
            <a:pPr marL="12700" marR="284480">
              <a:lnSpc>
                <a:spcPct val="79300"/>
              </a:lnSpc>
              <a:spcBef>
                <a:spcPts val="1505"/>
              </a:spcBef>
              <a:tabLst>
                <a:tab pos="814069" algn="l"/>
                <a:tab pos="2084070" algn="l"/>
              </a:tabLst>
            </a:pPr>
            <a:r>
              <a:rPr sz="2000" spc="-5" dirty="0">
                <a:solidFill>
                  <a:srgbClr val="9D2234"/>
                </a:solidFill>
                <a:latin typeface="Arial"/>
                <a:cs typeface="Arial"/>
              </a:rPr>
              <a:t>Federal </a:t>
            </a:r>
            <a:r>
              <a:rPr sz="2000" dirty="0">
                <a:solidFill>
                  <a:srgbClr val="9D2234"/>
                </a:solidFill>
                <a:latin typeface="Arial"/>
                <a:cs typeface="Arial"/>
              </a:rPr>
              <a:t>law allows </a:t>
            </a:r>
            <a:r>
              <a:rPr sz="2000" spc="-5" dirty="0">
                <a:solidFill>
                  <a:srgbClr val="9D2234"/>
                </a:solidFill>
                <a:latin typeface="Arial"/>
                <a:cs typeface="Arial"/>
              </a:rPr>
              <a:t>every consumer to access one free credit </a:t>
            </a:r>
            <a:r>
              <a:rPr sz="2000" spc="-545" dirty="0">
                <a:solidFill>
                  <a:srgbClr val="9D2234"/>
                </a:solidFill>
                <a:latin typeface="Arial"/>
                <a:cs typeface="Arial"/>
              </a:rPr>
              <a:t> </a:t>
            </a:r>
            <a:r>
              <a:rPr sz="2000" spc="-5" dirty="0">
                <a:solidFill>
                  <a:srgbClr val="9D2234"/>
                </a:solidFill>
                <a:latin typeface="Arial"/>
                <a:cs typeface="Arial"/>
              </a:rPr>
              <a:t>report	per calendar </a:t>
            </a:r>
            <a:r>
              <a:rPr sz="2000" spc="-25" dirty="0">
                <a:solidFill>
                  <a:srgbClr val="9D2234"/>
                </a:solidFill>
                <a:latin typeface="Arial"/>
                <a:cs typeface="Arial"/>
              </a:rPr>
              <a:t>year. </a:t>
            </a:r>
            <a:r>
              <a:rPr sz="2000" dirty="0">
                <a:solidFill>
                  <a:srgbClr val="9D2234"/>
                </a:solidFill>
                <a:latin typeface="Arial"/>
                <a:cs typeface="Arial"/>
              </a:rPr>
              <a:t>This </a:t>
            </a:r>
            <a:r>
              <a:rPr sz="2000" spc="-5" dirty="0">
                <a:solidFill>
                  <a:srgbClr val="9D2234"/>
                </a:solidFill>
                <a:latin typeface="Arial"/>
                <a:cs typeface="Arial"/>
              </a:rPr>
              <a:t>website makes that process </a:t>
            </a:r>
            <a:r>
              <a:rPr sz="2000" dirty="0">
                <a:solidFill>
                  <a:srgbClr val="9D2234"/>
                </a:solidFill>
                <a:latin typeface="Arial"/>
                <a:cs typeface="Arial"/>
              </a:rPr>
              <a:t> </a:t>
            </a:r>
            <a:r>
              <a:rPr sz="2000" spc="-5" dirty="0">
                <a:solidFill>
                  <a:srgbClr val="9D2234"/>
                </a:solidFill>
                <a:latin typeface="Arial"/>
                <a:cs typeface="Arial"/>
              </a:rPr>
              <a:t>quick.</a:t>
            </a:r>
            <a:r>
              <a:rPr sz="2000" spc="-40" dirty="0">
                <a:solidFill>
                  <a:srgbClr val="9D2234"/>
                </a:solidFill>
                <a:latin typeface="Arial"/>
                <a:cs typeface="Arial"/>
              </a:rPr>
              <a:t> </a:t>
            </a:r>
            <a:r>
              <a:rPr sz="2000" spc="-50" dirty="0">
                <a:solidFill>
                  <a:srgbClr val="9D2234"/>
                </a:solidFill>
                <a:latin typeface="Arial"/>
                <a:cs typeface="Arial"/>
              </a:rPr>
              <a:t>Your</a:t>
            </a:r>
            <a:r>
              <a:rPr sz="2000" spc="5" dirty="0">
                <a:solidFill>
                  <a:srgbClr val="9D2234"/>
                </a:solidFill>
                <a:latin typeface="Arial"/>
                <a:cs typeface="Arial"/>
              </a:rPr>
              <a:t> </a:t>
            </a:r>
            <a:r>
              <a:rPr sz="2000" spc="-5" dirty="0">
                <a:solidFill>
                  <a:srgbClr val="9D2234"/>
                </a:solidFill>
                <a:latin typeface="Arial"/>
                <a:cs typeface="Arial"/>
              </a:rPr>
              <a:t>credit</a:t>
            </a:r>
            <a:r>
              <a:rPr lang="en-US" sz="2000" spc="-5" dirty="0">
                <a:solidFill>
                  <a:srgbClr val="9D2234"/>
                </a:solidFill>
                <a:latin typeface="Arial"/>
                <a:cs typeface="Arial"/>
              </a:rPr>
              <a:t> </a:t>
            </a:r>
            <a:r>
              <a:rPr sz="2000" spc="-5" dirty="0">
                <a:solidFill>
                  <a:srgbClr val="9D2234"/>
                </a:solidFill>
                <a:latin typeface="Arial"/>
                <a:cs typeface="Arial"/>
              </a:rPr>
              <a:t>score </a:t>
            </a:r>
            <a:r>
              <a:rPr sz="2000" dirty="0">
                <a:solidFill>
                  <a:srgbClr val="9D2234"/>
                </a:solidFill>
                <a:latin typeface="Arial"/>
                <a:cs typeface="Arial"/>
              </a:rPr>
              <a:t>will </a:t>
            </a:r>
            <a:r>
              <a:rPr sz="2000" spc="-5" dirty="0">
                <a:solidFill>
                  <a:srgbClr val="9D2234"/>
                </a:solidFill>
                <a:latin typeface="Arial"/>
                <a:cs typeface="Arial"/>
              </a:rPr>
              <a:t>NOT be </a:t>
            </a:r>
            <a:r>
              <a:rPr sz="2000" spc="-15" dirty="0">
                <a:solidFill>
                  <a:srgbClr val="9D2234"/>
                </a:solidFill>
                <a:latin typeface="Arial"/>
                <a:cs typeface="Arial"/>
              </a:rPr>
              <a:t>affected </a:t>
            </a:r>
            <a:r>
              <a:rPr sz="2000" spc="-5" dirty="0">
                <a:solidFill>
                  <a:srgbClr val="9D2234"/>
                </a:solidFill>
                <a:latin typeface="Arial"/>
                <a:cs typeface="Arial"/>
              </a:rPr>
              <a:t>by getting </a:t>
            </a:r>
            <a:r>
              <a:rPr sz="2000" dirty="0">
                <a:solidFill>
                  <a:srgbClr val="9D2234"/>
                </a:solidFill>
                <a:latin typeface="Arial"/>
                <a:cs typeface="Arial"/>
              </a:rPr>
              <a:t>your </a:t>
            </a:r>
            <a:r>
              <a:rPr sz="2000" spc="-540" dirty="0">
                <a:solidFill>
                  <a:srgbClr val="9D2234"/>
                </a:solidFill>
                <a:latin typeface="Arial"/>
                <a:cs typeface="Arial"/>
              </a:rPr>
              <a:t> </a:t>
            </a:r>
            <a:r>
              <a:rPr sz="2000" spc="-5" dirty="0">
                <a:solidFill>
                  <a:srgbClr val="9D2234"/>
                </a:solidFill>
                <a:latin typeface="Arial"/>
                <a:cs typeface="Arial"/>
              </a:rPr>
              <a:t>free</a:t>
            </a:r>
            <a:r>
              <a:rPr sz="2000" spc="-15" dirty="0">
                <a:solidFill>
                  <a:srgbClr val="9D2234"/>
                </a:solidFill>
                <a:latin typeface="Arial"/>
                <a:cs typeface="Arial"/>
              </a:rPr>
              <a:t> </a:t>
            </a:r>
            <a:r>
              <a:rPr sz="2000" spc="-5" dirty="0">
                <a:solidFill>
                  <a:srgbClr val="9D2234"/>
                </a:solidFill>
                <a:latin typeface="Arial"/>
                <a:cs typeface="Arial"/>
              </a:rPr>
              <a:t>report</a:t>
            </a:r>
            <a:r>
              <a:rPr sz="2000" spc="-15" dirty="0">
                <a:solidFill>
                  <a:srgbClr val="9D2234"/>
                </a:solidFill>
                <a:latin typeface="Arial"/>
                <a:cs typeface="Arial"/>
              </a:rPr>
              <a:t> </a:t>
            </a:r>
            <a:r>
              <a:rPr sz="2000" spc="-5" dirty="0">
                <a:solidFill>
                  <a:srgbClr val="9D2234"/>
                </a:solidFill>
                <a:latin typeface="Arial"/>
                <a:cs typeface="Arial"/>
              </a:rPr>
              <a:t>each</a:t>
            </a:r>
            <a:r>
              <a:rPr sz="2000" spc="-10" dirty="0">
                <a:solidFill>
                  <a:srgbClr val="9D2234"/>
                </a:solidFill>
                <a:latin typeface="Arial"/>
                <a:cs typeface="Arial"/>
              </a:rPr>
              <a:t> </a:t>
            </a:r>
            <a:r>
              <a:rPr sz="2000" spc="-25" dirty="0">
                <a:solidFill>
                  <a:srgbClr val="9D2234"/>
                </a:solidFill>
                <a:latin typeface="Arial"/>
                <a:cs typeface="Arial"/>
              </a:rPr>
              <a:t>year.</a:t>
            </a:r>
            <a:endParaRPr sz="2000" dirty="0">
              <a:latin typeface="Arial"/>
              <a:cs typeface="Arial"/>
            </a:endParaRPr>
          </a:p>
          <a:p>
            <a:pPr marL="12700" marR="5080">
              <a:lnSpc>
                <a:spcPct val="81500"/>
              </a:lnSpc>
              <a:spcBef>
                <a:spcPts val="1430"/>
              </a:spcBef>
              <a:tabLst>
                <a:tab pos="913765" algn="l"/>
              </a:tabLst>
            </a:pPr>
            <a:r>
              <a:rPr sz="2000" spc="-5" dirty="0">
                <a:solidFill>
                  <a:srgbClr val="9D2234"/>
                </a:solidFill>
                <a:latin typeface="Arial"/>
                <a:cs typeface="Arial"/>
              </a:rPr>
              <a:t>If </a:t>
            </a:r>
            <a:r>
              <a:rPr sz="2000" dirty="0">
                <a:solidFill>
                  <a:srgbClr val="9D2234"/>
                </a:solidFill>
                <a:latin typeface="Arial"/>
                <a:cs typeface="Arial"/>
              </a:rPr>
              <a:t>you </a:t>
            </a:r>
            <a:r>
              <a:rPr sz="2000" spc="-5" dirty="0">
                <a:solidFill>
                  <a:srgbClr val="9D2234"/>
                </a:solidFill>
                <a:latin typeface="Arial"/>
                <a:cs typeface="Arial"/>
              </a:rPr>
              <a:t>don’t have reliable internet access, </a:t>
            </a:r>
            <a:r>
              <a:rPr sz="2000" spc="-20" dirty="0">
                <a:solidFill>
                  <a:srgbClr val="9D2234"/>
                </a:solidFill>
                <a:latin typeface="Arial"/>
                <a:cs typeface="Arial"/>
              </a:rPr>
              <a:t>however, </a:t>
            </a:r>
            <a:r>
              <a:rPr sz="2000" dirty="0">
                <a:solidFill>
                  <a:srgbClr val="9D2234"/>
                </a:solidFill>
                <a:latin typeface="Arial"/>
                <a:cs typeface="Arial"/>
              </a:rPr>
              <a:t>you can still </a:t>
            </a:r>
            <a:r>
              <a:rPr sz="2000" spc="-545" dirty="0">
                <a:solidFill>
                  <a:srgbClr val="9D2234"/>
                </a:solidFill>
                <a:latin typeface="Arial"/>
                <a:cs typeface="Arial"/>
              </a:rPr>
              <a:t> </a:t>
            </a:r>
            <a:r>
              <a:rPr sz="2000" spc="-5" dirty="0">
                <a:solidFill>
                  <a:srgbClr val="9D2234"/>
                </a:solidFill>
                <a:latin typeface="Arial"/>
                <a:cs typeface="Arial"/>
              </a:rPr>
              <a:t>request </a:t>
            </a:r>
            <a:r>
              <a:rPr sz="2000" dirty="0">
                <a:solidFill>
                  <a:srgbClr val="9D2234"/>
                </a:solidFill>
                <a:latin typeface="Arial"/>
                <a:cs typeface="Arial"/>
              </a:rPr>
              <a:t>your </a:t>
            </a:r>
            <a:r>
              <a:rPr sz="2000" spc="-5" dirty="0">
                <a:solidFill>
                  <a:srgbClr val="9D2234"/>
                </a:solidFill>
                <a:latin typeface="Arial"/>
                <a:cs typeface="Arial"/>
              </a:rPr>
              <a:t>free reports through the </a:t>
            </a:r>
            <a:r>
              <a:rPr sz="2000" dirty="0">
                <a:solidFill>
                  <a:srgbClr val="9D2234"/>
                </a:solidFill>
                <a:latin typeface="Arial"/>
                <a:cs typeface="Arial"/>
              </a:rPr>
              <a:t>mail. Call </a:t>
            </a:r>
            <a:r>
              <a:rPr sz="2000" spc="-5" dirty="0">
                <a:solidFill>
                  <a:srgbClr val="9D2234"/>
                </a:solidFill>
                <a:latin typeface="Arial"/>
                <a:cs typeface="Arial"/>
              </a:rPr>
              <a:t>Annual Credit </a:t>
            </a:r>
            <a:r>
              <a:rPr sz="2000" dirty="0">
                <a:solidFill>
                  <a:srgbClr val="9D2234"/>
                </a:solidFill>
                <a:latin typeface="Arial"/>
                <a:cs typeface="Arial"/>
              </a:rPr>
              <a:t> </a:t>
            </a:r>
            <a:r>
              <a:rPr sz="2000" spc="-5" dirty="0">
                <a:solidFill>
                  <a:srgbClr val="9D2234"/>
                </a:solidFill>
                <a:latin typeface="Arial"/>
                <a:cs typeface="Arial"/>
              </a:rPr>
              <a:t>Report</a:t>
            </a:r>
            <a:r>
              <a:rPr lang="en-US" sz="2000" spc="-5" dirty="0">
                <a:solidFill>
                  <a:srgbClr val="9D2234"/>
                </a:solidFill>
                <a:latin typeface="Arial"/>
                <a:cs typeface="Arial"/>
              </a:rPr>
              <a:t> </a:t>
            </a:r>
            <a:r>
              <a:rPr sz="2000" spc="-5" dirty="0">
                <a:solidFill>
                  <a:srgbClr val="9D2234"/>
                </a:solidFill>
                <a:latin typeface="Arial"/>
                <a:cs typeface="Arial"/>
              </a:rPr>
              <a:t>toll</a:t>
            </a:r>
            <a:r>
              <a:rPr sz="2000" spc="-10" dirty="0">
                <a:solidFill>
                  <a:srgbClr val="9D2234"/>
                </a:solidFill>
                <a:latin typeface="Arial"/>
                <a:cs typeface="Arial"/>
              </a:rPr>
              <a:t> </a:t>
            </a:r>
            <a:r>
              <a:rPr sz="2000" spc="-5" dirty="0">
                <a:solidFill>
                  <a:srgbClr val="9D2234"/>
                </a:solidFill>
                <a:latin typeface="Arial"/>
                <a:cs typeface="Arial"/>
              </a:rPr>
              <a:t>free</a:t>
            </a:r>
            <a:r>
              <a:rPr sz="2000" spc="-15" dirty="0">
                <a:solidFill>
                  <a:srgbClr val="9D2234"/>
                </a:solidFill>
                <a:latin typeface="Arial"/>
                <a:cs typeface="Arial"/>
              </a:rPr>
              <a:t> </a:t>
            </a:r>
            <a:r>
              <a:rPr sz="2000" spc="-5" dirty="0">
                <a:solidFill>
                  <a:srgbClr val="9D2234"/>
                </a:solidFill>
                <a:latin typeface="Arial"/>
                <a:cs typeface="Arial"/>
              </a:rPr>
              <a:t>at</a:t>
            </a:r>
            <a:r>
              <a:rPr sz="2000" spc="-15" dirty="0">
                <a:solidFill>
                  <a:srgbClr val="9D2234"/>
                </a:solidFill>
                <a:latin typeface="Arial"/>
                <a:cs typeface="Arial"/>
              </a:rPr>
              <a:t> </a:t>
            </a:r>
            <a:r>
              <a:rPr sz="2000" spc="-5" dirty="0">
                <a:solidFill>
                  <a:srgbClr val="9D2234"/>
                </a:solidFill>
                <a:latin typeface="Arial"/>
                <a:cs typeface="Arial"/>
              </a:rPr>
              <a:t>877-322-8228</a:t>
            </a:r>
            <a:r>
              <a:rPr sz="2000" spc="-15" dirty="0">
                <a:solidFill>
                  <a:srgbClr val="9D2234"/>
                </a:solidFill>
                <a:latin typeface="Arial"/>
                <a:cs typeface="Arial"/>
              </a:rPr>
              <a:t> </a:t>
            </a:r>
            <a:r>
              <a:rPr sz="2000" spc="-5" dirty="0">
                <a:solidFill>
                  <a:srgbClr val="9D2234"/>
                </a:solidFill>
                <a:latin typeface="Arial"/>
                <a:cs typeface="Arial"/>
              </a:rPr>
              <a:t>for</a:t>
            </a:r>
            <a:r>
              <a:rPr sz="2000" spc="-15" dirty="0">
                <a:solidFill>
                  <a:srgbClr val="9D2234"/>
                </a:solidFill>
                <a:latin typeface="Arial"/>
                <a:cs typeface="Arial"/>
              </a:rPr>
              <a:t> </a:t>
            </a:r>
            <a:r>
              <a:rPr sz="2000" spc="-5" dirty="0">
                <a:solidFill>
                  <a:srgbClr val="9D2234"/>
                </a:solidFill>
                <a:latin typeface="Arial"/>
                <a:cs typeface="Arial"/>
              </a:rPr>
              <a:t>questions</a:t>
            </a:r>
            <a:r>
              <a:rPr sz="2000" spc="-15" dirty="0">
                <a:solidFill>
                  <a:srgbClr val="9D2234"/>
                </a:solidFill>
                <a:latin typeface="Arial"/>
                <a:cs typeface="Arial"/>
              </a:rPr>
              <a:t> </a:t>
            </a:r>
            <a:r>
              <a:rPr sz="2000" spc="-5" dirty="0">
                <a:solidFill>
                  <a:srgbClr val="9D2234"/>
                </a:solidFill>
                <a:latin typeface="Arial"/>
                <a:cs typeface="Arial"/>
              </a:rPr>
              <a:t>on</a:t>
            </a:r>
            <a:r>
              <a:rPr sz="2000" spc="-10" dirty="0">
                <a:solidFill>
                  <a:srgbClr val="9D2234"/>
                </a:solidFill>
                <a:latin typeface="Arial"/>
                <a:cs typeface="Arial"/>
              </a:rPr>
              <a:t> </a:t>
            </a:r>
            <a:r>
              <a:rPr sz="2000" spc="-5" dirty="0">
                <a:solidFill>
                  <a:srgbClr val="9D2234"/>
                </a:solidFill>
                <a:latin typeface="Arial"/>
                <a:cs typeface="Arial"/>
              </a:rPr>
              <a:t>this</a:t>
            </a:r>
            <a:r>
              <a:rPr sz="2000" spc="-15" dirty="0">
                <a:solidFill>
                  <a:srgbClr val="9D2234"/>
                </a:solidFill>
                <a:latin typeface="Arial"/>
                <a:cs typeface="Arial"/>
              </a:rPr>
              <a:t> </a:t>
            </a:r>
            <a:r>
              <a:rPr sz="2000" spc="-5" dirty="0">
                <a:solidFill>
                  <a:srgbClr val="9D2234"/>
                </a:solidFill>
                <a:latin typeface="Arial"/>
                <a:cs typeface="Arial"/>
              </a:rPr>
              <a:t>process.</a:t>
            </a:r>
            <a:endParaRPr sz="2000" dirty="0">
              <a:latin typeface="Arial"/>
              <a:cs typeface="Arial"/>
            </a:endParaRPr>
          </a:p>
          <a:p>
            <a:pPr marL="12700" marR="29209">
              <a:lnSpc>
                <a:spcPct val="79800"/>
              </a:lnSpc>
              <a:spcBef>
                <a:spcPts val="1370"/>
              </a:spcBef>
              <a:tabLst>
                <a:tab pos="842644" algn="l"/>
                <a:tab pos="3376929" algn="l"/>
              </a:tabLst>
            </a:pPr>
            <a:r>
              <a:rPr sz="2000" b="1" dirty="0">
                <a:solidFill>
                  <a:srgbClr val="9D2234"/>
                </a:solidFill>
                <a:latin typeface="Arial"/>
                <a:cs typeface="Arial"/>
              </a:rPr>
              <a:t>Be </a:t>
            </a:r>
            <a:r>
              <a:rPr sz="2000" b="1" spc="-5" dirty="0">
                <a:solidFill>
                  <a:srgbClr val="9D2234"/>
                </a:solidFill>
                <a:latin typeface="Arial"/>
                <a:cs typeface="Arial"/>
              </a:rPr>
              <a:t>sure to request your report from </a:t>
            </a:r>
            <a:r>
              <a:rPr sz="2000" b="1" dirty="0">
                <a:solidFill>
                  <a:srgbClr val="9D2234"/>
                </a:solidFill>
                <a:latin typeface="Arial"/>
                <a:cs typeface="Arial"/>
              </a:rPr>
              <a:t>ALL THREE </a:t>
            </a:r>
            <a:r>
              <a:rPr sz="2000" b="1" spc="-5" dirty="0">
                <a:solidFill>
                  <a:srgbClr val="9D2234"/>
                </a:solidFill>
                <a:latin typeface="Arial"/>
                <a:cs typeface="Arial"/>
              </a:rPr>
              <a:t>major </a:t>
            </a:r>
            <a:r>
              <a:rPr sz="2000" b="1" dirty="0">
                <a:solidFill>
                  <a:srgbClr val="9D2234"/>
                </a:solidFill>
                <a:latin typeface="Arial"/>
                <a:cs typeface="Arial"/>
              </a:rPr>
              <a:t> </a:t>
            </a:r>
            <a:r>
              <a:rPr sz="2000" b="1" spc="-5" dirty="0">
                <a:solidFill>
                  <a:srgbClr val="9D2234"/>
                </a:solidFill>
                <a:latin typeface="Arial"/>
                <a:cs typeface="Arial"/>
              </a:rPr>
              <a:t>credit	agencies:</a:t>
            </a:r>
            <a:r>
              <a:rPr sz="2000" b="1" spc="35" dirty="0">
                <a:solidFill>
                  <a:srgbClr val="9D2234"/>
                </a:solidFill>
                <a:latin typeface="Arial"/>
                <a:cs typeface="Arial"/>
              </a:rPr>
              <a:t> </a:t>
            </a:r>
            <a:r>
              <a:rPr sz="2000" b="1" spc="-5" dirty="0">
                <a:solidFill>
                  <a:srgbClr val="9D2234"/>
                </a:solidFill>
                <a:latin typeface="Arial"/>
                <a:cs typeface="Arial"/>
              </a:rPr>
              <a:t>Experian,</a:t>
            </a:r>
            <a:r>
              <a:rPr sz="2000" b="1" spc="35" dirty="0">
                <a:solidFill>
                  <a:srgbClr val="9D2234"/>
                </a:solidFill>
                <a:latin typeface="Arial"/>
                <a:cs typeface="Arial"/>
              </a:rPr>
              <a:t> </a:t>
            </a:r>
            <a:r>
              <a:rPr sz="2000" b="1" spc="-5" dirty="0">
                <a:solidFill>
                  <a:srgbClr val="9D2234"/>
                </a:solidFill>
                <a:latin typeface="Arial"/>
                <a:cs typeface="Arial"/>
              </a:rPr>
              <a:t>Equifax,</a:t>
            </a:r>
            <a:r>
              <a:rPr sz="2000" b="1" spc="30" dirty="0">
                <a:solidFill>
                  <a:srgbClr val="9D2234"/>
                </a:solidFill>
                <a:latin typeface="Arial"/>
                <a:cs typeface="Arial"/>
              </a:rPr>
              <a:t> </a:t>
            </a:r>
            <a:r>
              <a:rPr sz="2000" b="1" dirty="0">
                <a:solidFill>
                  <a:srgbClr val="9D2234"/>
                </a:solidFill>
                <a:latin typeface="Arial"/>
                <a:cs typeface="Arial"/>
              </a:rPr>
              <a:t>and</a:t>
            </a:r>
            <a:r>
              <a:rPr sz="2000" b="1" spc="45" dirty="0">
                <a:solidFill>
                  <a:srgbClr val="9D2234"/>
                </a:solidFill>
                <a:latin typeface="Arial"/>
                <a:cs typeface="Arial"/>
              </a:rPr>
              <a:t> </a:t>
            </a:r>
            <a:r>
              <a:rPr sz="2000" b="1" spc="-15" dirty="0">
                <a:solidFill>
                  <a:srgbClr val="9D2234"/>
                </a:solidFill>
                <a:latin typeface="Arial"/>
                <a:cs typeface="Arial"/>
              </a:rPr>
              <a:t>TransUnion.</a:t>
            </a:r>
            <a:r>
              <a:rPr sz="2000" b="1" spc="40" dirty="0">
                <a:solidFill>
                  <a:srgbClr val="9D2234"/>
                </a:solidFill>
                <a:latin typeface="Arial"/>
                <a:cs typeface="Arial"/>
              </a:rPr>
              <a:t> </a:t>
            </a:r>
            <a:r>
              <a:rPr sz="2000" dirty="0">
                <a:solidFill>
                  <a:srgbClr val="9D2234"/>
                </a:solidFill>
                <a:latin typeface="Arial"/>
                <a:cs typeface="Arial"/>
              </a:rPr>
              <a:t>Not </a:t>
            </a:r>
            <a:r>
              <a:rPr sz="2000" spc="5" dirty="0">
                <a:solidFill>
                  <a:srgbClr val="9D2234"/>
                </a:solidFill>
                <a:latin typeface="Arial"/>
                <a:cs typeface="Arial"/>
              </a:rPr>
              <a:t> </a:t>
            </a:r>
            <a:r>
              <a:rPr sz="2000" dirty="0">
                <a:solidFill>
                  <a:srgbClr val="9D2234"/>
                </a:solidFill>
                <a:latin typeface="Arial"/>
                <a:cs typeface="Arial"/>
              </a:rPr>
              <a:t>all </a:t>
            </a:r>
            <a:r>
              <a:rPr sz="2000" spc="-5" dirty="0">
                <a:solidFill>
                  <a:srgbClr val="9D2234"/>
                </a:solidFill>
                <a:latin typeface="Arial"/>
                <a:cs typeface="Arial"/>
              </a:rPr>
              <a:t>credit accounts report to </a:t>
            </a:r>
            <a:r>
              <a:rPr sz="2000" dirty="0">
                <a:solidFill>
                  <a:srgbClr val="9D2234"/>
                </a:solidFill>
                <a:latin typeface="Arial"/>
                <a:cs typeface="Arial"/>
              </a:rPr>
              <a:t>all 3 </a:t>
            </a:r>
            <a:r>
              <a:rPr sz="2000" spc="-5" dirty="0">
                <a:solidFill>
                  <a:srgbClr val="9D2234"/>
                </a:solidFill>
                <a:latin typeface="Arial"/>
                <a:cs typeface="Arial"/>
              </a:rPr>
              <a:t>bureaus– or any bureaus! </a:t>
            </a:r>
            <a:r>
              <a:rPr sz="2000" dirty="0">
                <a:solidFill>
                  <a:srgbClr val="9D2234"/>
                </a:solidFill>
                <a:latin typeface="Arial"/>
                <a:cs typeface="Arial"/>
              </a:rPr>
              <a:t>So </a:t>
            </a:r>
            <a:r>
              <a:rPr sz="2000" spc="5" dirty="0">
                <a:solidFill>
                  <a:srgbClr val="9D2234"/>
                </a:solidFill>
                <a:latin typeface="Arial"/>
                <a:cs typeface="Arial"/>
              </a:rPr>
              <a:t> </a:t>
            </a:r>
            <a:r>
              <a:rPr sz="2000" dirty="0">
                <a:solidFill>
                  <a:srgbClr val="9D2234"/>
                </a:solidFill>
                <a:latin typeface="Arial"/>
                <a:cs typeface="Arial"/>
              </a:rPr>
              <a:t>your </a:t>
            </a:r>
            <a:r>
              <a:rPr sz="2000" spc="-5" dirty="0">
                <a:solidFill>
                  <a:srgbClr val="9D2234"/>
                </a:solidFill>
                <a:latin typeface="Arial"/>
                <a:cs typeface="Arial"/>
              </a:rPr>
              <a:t>reports </a:t>
            </a:r>
            <a:r>
              <a:rPr sz="2000" dirty="0">
                <a:solidFill>
                  <a:srgbClr val="9D2234"/>
                </a:solidFill>
                <a:latin typeface="Arial"/>
                <a:cs typeface="Arial"/>
              </a:rPr>
              <a:t>can </a:t>
            </a:r>
            <a:r>
              <a:rPr sz="2000" spc="-5" dirty="0">
                <a:solidFill>
                  <a:srgbClr val="9D2234"/>
                </a:solidFill>
                <a:latin typeface="Arial"/>
                <a:cs typeface="Arial"/>
              </a:rPr>
              <a:t>look </a:t>
            </a:r>
            <a:r>
              <a:rPr sz="2000" spc="-10" dirty="0">
                <a:solidFill>
                  <a:srgbClr val="9D2234"/>
                </a:solidFill>
                <a:latin typeface="Arial"/>
                <a:cs typeface="Arial"/>
              </a:rPr>
              <a:t>different </a:t>
            </a:r>
            <a:r>
              <a:rPr sz="2000" spc="-5" dirty="0">
                <a:solidFill>
                  <a:srgbClr val="9D2234"/>
                </a:solidFill>
                <a:latin typeface="Arial"/>
                <a:cs typeface="Arial"/>
              </a:rPr>
              <a:t>depending on what has been </a:t>
            </a:r>
            <a:r>
              <a:rPr sz="2000" dirty="0">
                <a:solidFill>
                  <a:srgbClr val="9D2234"/>
                </a:solidFill>
                <a:latin typeface="Arial"/>
                <a:cs typeface="Arial"/>
              </a:rPr>
              <a:t> </a:t>
            </a:r>
            <a:r>
              <a:rPr sz="2000" spc="-5" dirty="0">
                <a:solidFill>
                  <a:srgbClr val="9D2234"/>
                </a:solidFill>
                <a:latin typeface="Arial"/>
                <a:cs typeface="Arial"/>
              </a:rPr>
              <a:t>reported. </a:t>
            </a:r>
            <a:r>
              <a:rPr sz="2000" dirty="0">
                <a:solidFill>
                  <a:srgbClr val="9D2234"/>
                </a:solidFill>
                <a:latin typeface="Arial"/>
                <a:cs typeface="Arial"/>
              </a:rPr>
              <a:t>This is </a:t>
            </a:r>
            <a:r>
              <a:rPr sz="2000" spc="-5" dirty="0">
                <a:solidFill>
                  <a:srgbClr val="9D2234"/>
                </a:solidFill>
                <a:latin typeface="Arial"/>
                <a:cs typeface="Arial"/>
              </a:rPr>
              <a:t>especially important </a:t>
            </a:r>
            <a:r>
              <a:rPr sz="2000" dirty="0">
                <a:solidFill>
                  <a:srgbClr val="9D2234"/>
                </a:solidFill>
                <a:latin typeface="Arial"/>
                <a:cs typeface="Arial"/>
              </a:rPr>
              <a:t>if </a:t>
            </a:r>
            <a:r>
              <a:rPr sz="2000" spc="-5" dirty="0">
                <a:solidFill>
                  <a:srgbClr val="9D2234"/>
                </a:solidFill>
                <a:latin typeface="Arial"/>
                <a:cs typeface="Arial"/>
              </a:rPr>
              <a:t>there </a:t>
            </a:r>
            <a:r>
              <a:rPr sz="2000" dirty="0">
                <a:solidFill>
                  <a:srgbClr val="9D2234"/>
                </a:solidFill>
                <a:latin typeface="Arial"/>
                <a:cs typeface="Arial"/>
              </a:rPr>
              <a:t>is </a:t>
            </a:r>
            <a:r>
              <a:rPr sz="2000" spc="-5" dirty="0">
                <a:solidFill>
                  <a:srgbClr val="9D2234"/>
                </a:solidFill>
                <a:latin typeface="Arial"/>
                <a:cs typeface="Arial"/>
              </a:rPr>
              <a:t>an error on one </a:t>
            </a:r>
            <a:r>
              <a:rPr sz="2000" spc="-545" dirty="0">
                <a:solidFill>
                  <a:srgbClr val="9D2234"/>
                </a:solidFill>
                <a:latin typeface="Arial"/>
                <a:cs typeface="Arial"/>
              </a:rPr>
              <a:t> </a:t>
            </a:r>
            <a:r>
              <a:rPr sz="2000" spc="-5" dirty="0">
                <a:solidFill>
                  <a:srgbClr val="9D2234"/>
                </a:solidFill>
                <a:latin typeface="Arial"/>
                <a:cs typeface="Arial"/>
              </a:rPr>
              <a:t>of</a:t>
            </a:r>
            <a:r>
              <a:rPr sz="2000" spc="-15" dirty="0">
                <a:solidFill>
                  <a:srgbClr val="9D2234"/>
                </a:solidFill>
                <a:latin typeface="Arial"/>
                <a:cs typeface="Arial"/>
              </a:rPr>
              <a:t> </a:t>
            </a:r>
            <a:r>
              <a:rPr sz="2000" dirty="0">
                <a:solidFill>
                  <a:srgbClr val="9D2234"/>
                </a:solidFill>
                <a:latin typeface="Arial"/>
                <a:cs typeface="Arial"/>
              </a:rPr>
              <a:t>your</a:t>
            </a:r>
            <a:r>
              <a:rPr sz="2000" spc="-5" dirty="0">
                <a:solidFill>
                  <a:srgbClr val="9D2234"/>
                </a:solidFill>
                <a:latin typeface="Arial"/>
                <a:cs typeface="Arial"/>
              </a:rPr>
              <a:t> reports,</a:t>
            </a:r>
            <a:r>
              <a:rPr sz="2000" spc="-15" dirty="0">
                <a:solidFill>
                  <a:srgbClr val="9D2234"/>
                </a:solidFill>
                <a:latin typeface="Arial"/>
                <a:cs typeface="Arial"/>
              </a:rPr>
              <a:t> </a:t>
            </a:r>
            <a:r>
              <a:rPr sz="2000" spc="-5" dirty="0">
                <a:solidFill>
                  <a:srgbClr val="9D2234"/>
                </a:solidFill>
                <a:latin typeface="Arial"/>
                <a:cs typeface="Arial"/>
              </a:rPr>
              <a:t>but</a:t>
            </a:r>
            <a:r>
              <a:rPr sz="2000" spc="-10" dirty="0">
                <a:solidFill>
                  <a:srgbClr val="9D2234"/>
                </a:solidFill>
                <a:latin typeface="Arial"/>
                <a:cs typeface="Arial"/>
              </a:rPr>
              <a:t> </a:t>
            </a:r>
            <a:r>
              <a:rPr sz="2000" spc="-5" dirty="0">
                <a:solidFill>
                  <a:srgbClr val="9D2234"/>
                </a:solidFill>
                <a:latin typeface="Arial"/>
                <a:cs typeface="Arial"/>
              </a:rPr>
              <a:t>not</a:t>
            </a:r>
            <a:r>
              <a:rPr sz="2000" spc="-10" dirty="0">
                <a:solidFill>
                  <a:srgbClr val="9D2234"/>
                </a:solidFill>
                <a:latin typeface="Arial"/>
                <a:cs typeface="Arial"/>
              </a:rPr>
              <a:t> </a:t>
            </a:r>
            <a:r>
              <a:rPr sz="2000" spc="-5" dirty="0">
                <a:solidFill>
                  <a:srgbClr val="9D2234"/>
                </a:solidFill>
                <a:latin typeface="Arial"/>
                <a:cs typeface="Arial"/>
              </a:rPr>
              <a:t>on</a:t>
            </a:r>
            <a:r>
              <a:rPr sz="2000" spc="-10" dirty="0">
                <a:solidFill>
                  <a:srgbClr val="9D2234"/>
                </a:solidFill>
                <a:latin typeface="Arial"/>
                <a:cs typeface="Arial"/>
              </a:rPr>
              <a:t> </a:t>
            </a:r>
            <a:r>
              <a:rPr sz="2000" dirty="0">
                <a:solidFill>
                  <a:srgbClr val="9D2234"/>
                </a:solidFill>
                <a:latin typeface="Arial"/>
                <a:cs typeface="Arial"/>
              </a:rPr>
              <a:t>all</a:t>
            </a:r>
            <a:r>
              <a:rPr lang="en-US" sz="2000" dirty="0">
                <a:solidFill>
                  <a:srgbClr val="9D2234"/>
                </a:solidFill>
                <a:latin typeface="Arial"/>
                <a:cs typeface="Arial"/>
              </a:rPr>
              <a:t> </a:t>
            </a:r>
            <a:r>
              <a:rPr sz="2000" spc="-5" dirty="0">
                <a:solidFill>
                  <a:srgbClr val="9D2234"/>
                </a:solidFill>
                <a:latin typeface="Arial"/>
                <a:cs typeface="Arial"/>
              </a:rPr>
              <a:t>three.</a:t>
            </a:r>
            <a:r>
              <a:rPr sz="2000" spc="-60" dirty="0">
                <a:solidFill>
                  <a:srgbClr val="9D2234"/>
                </a:solidFill>
                <a:latin typeface="Arial"/>
                <a:cs typeface="Arial"/>
              </a:rPr>
              <a:t> </a:t>
            </a:r>
            <a:r>
              <a:rPr sz="2000" spc="-5" dirty="0">
                <a:solidFill>
                  <a:srgbClr val="9D2234"/>
                </a:solidFill>
                <a:latin typeface="Arial"/>
                <a:cs typeface="Arial"/>
              </a:rPr>
              <a:t>The</a:t>
            </a:r>
            <a:r>
              <a:rPr sz="2000" spc="-20" dirty="0">
                <a:solidFill>
                  <a:srgbClr val="9D2234"/>
                </a:solidFill>
                <a:latin typeface="Arial"/>
                <a:cs typeface="Arial"/>
              </a:rPr>
              <a:t> </a:t>
            </a:r>
            <a:r>
              <a:rPr sz="2000" spc="-5" dirty="0">
                <a:solidFill>
                  <a:srgbClr val="9D2234"/>
                </a:solidFill>
                <a:latin typeface="Arial"/>
                <a:cs typeface="Arial"/>
              </a:rPr>
              <a:t>only</a:t>
            </a:r>
            <a:r>
              <a:rPr sz="2000" spc="-20" dirty="0">
                <a:solidFill>
                  <a:srgbClr val="9D2234"/>
                </a:solidFill>
                <a:latin typeface="Arial"/>
                <a:cs typeface="Arial"/>
              </a:rPr>
              <a:t> </a:t>
            </a:r>
            <a:r>
              <a:rPr sz="2000" dirty="0">
                <a:solidFill>
                  <a:srgbClr val="9D2234"/>
                </a:solidFill>
                <a:latin typeface="Arial"/>
                <a:cs typeface="Arial"/>
              </a:rPr>
              <a:t>way</a:t>
            </a:r>
            <a:r>
              <a:rPr sz="2000" spc="-20" dirty="0">
                <a:solidFill>
                  <a:srgbClr val="9D2234"/>
                </a:solidFill>
                <a:latin typeface="Arial"/>
                <a:cs typeface="Arial"/>
              </a:rPr>
              <a:t> </a:t>
            </a:r>
            <a:r>
              <a:rPr sz="2000" spc="-5" dirty="0">
                <a:solidFill>
                  <a:srgbClr val="9D2234"/>
                </a:solidFill>
                <a:latin typeface="Arial"/>
                <a:cs typeface="Arial"/>
              </a:rPr>
              <a:t>to</a:t>
            </a:r>
            <a:r>
              <a:rPr sz="2000" spc="-20" dirty="0">
                <a:solidFill>
                  <a:srgbClr val="9D2234"/>
                </a:solidFill>
                <a:latin typeface="Arial"/>
                <a:cs typeface="Arial"/>
              </a:rPr>
              <a:t> </a:t>
            </a:r>
            <a:r>
              <a:rPr sz="2000" dirty="0">
                <a:solidFill>
                  <a:srgbClr val="9D2234"/>
                </a:solidFill>
                <a:latin typeface="Arial"/>
                <a:cs typeface="Arial"/>
              </a:rPr>
              <a:t>know</a:t>
            </a:r>
            <a:r>
              <a:rPr sz="2000" spc="-10" dirty="0">
                <a:solidFill>
                  <a:srgbClr val="9D2234"/>
                </a:solidFill>
                <a:latin typeface="Arial"/>
                <a:cs typeface="Arial"/>
              </a:rPr>
              <a:t> </a:t>
            </a:r>
            <a:r>
              <a:rPr sz="2000" dirty="0">
                <a:solidFill>
                  <a:srgbClr val="9D2234"/>
                </a:solidFill>
                <a:latin typeface="Arial"/>
                <a:cs typeface="Arial"/>
              </a:rPr>
              <a:t>is</a:t>
            </a:r>
            <a:r>
              <a:rPr sz="2000" spc="-15" dirty="0">
                <a:solidFill>
                  <a:srgbClr val="9D2234"/>
                </a:solidFill>
                <a:latin typeface="Arial"/>
                <a:cs typeface="Arial"/>
              </a:rPr>
              <a:t> </a:t>
            </a:r>
            <a:r>
              <a:rPr sz="2000" spc="-5" dirty="0">
                <a:solidFill>
                  <a:srgbClr val="9D2234"/>
                </a:solidFill>
                <a:latin typeface="Arial"/>
                <a:cs typeface="Arial"/>
              </a:rPr>
              <a:t>to </a:t>
            </a:r>
            <a:r>
              <a:rPr sz="2000" spc="-545" dirty="0">
                <a:solidFill>
                  <a:srgbClr val="9D2234"/>
                </a:solidFill>
                <a:latin typeface="Arial"/>
                <a:cs typeface="Arial"/>
              </a:rPr>
              <a:t> </a:t>
            </a:r>
            <a:r>
              <a:rPr sz="2000" dirty="0">
                <a:solidFill>
                  <a:srgbClr val="9D2234"/>
                </a:solidFill>
                <a:latin typeface="Arial"/>
                <a:cs typeface="Arial"/>
              </a:rPr>
              <a:t>get</a:t>
            </a:r>
            <a:r>
              <a:rPr sz="2000" spc="-20" dirty="0">
                <a:solidFill>
                  <a:srgbClr val="9D2234"/>
                </a:solidFill>
                <a:latin typeface="Arial"/>
                <a:cs typeface="Arial"/>
              </a:rPr>
              <a:t> </a:t>
            </a:r>
            <a:r>
              <a:rPr sz="2000" dirty="0">
                <a:solidFill>
                  <a:srgbClr val="9D2234"/>
                </a:solidFill>
                <a:latin typeface="Arial"/>
                <a:cs typeface="Arial"/>
              </a:rPr>
              <a:t>all of</a:t>
            </a:r>
            <a:r>
              <a:rPr sz="2000" spc="-15" dirty="0">
                <a:solidFill>
                  <a:srgbClr val="9D2234"/>
                </a:solidFill>
                <a:latin typeface="Arial"/>
                <a:cs typeface="Arial"/>
              </a:rPr>
              <a:t> </a:t>
            </a:r>
            <a:r>
              <a:rPr sz="2000" spc="-5" dirty="0">
                <a:solidFill>
                  <a:srgbClr val="9D2234"/>
                </a:solidFill>
                <a:latin typeface="Arial"/>
                <a:cs typeface="Arial"/>
              </a:rPr>
              <a:t>them.</a:t>
            </a:r>
            <a:endParaRPr sz="2000" dirty="0">
              <a:latin typeface="Arial"/>
              <a:cs typeface="Arial"/>
            </a:endParaRPr>
          </a:p>
        </p:txBody>
      </p:sp>
    </p:spTree>
    <p:extLst>
      <p:ext uri="{BB962C8B-B14F-4D97-AF65-F5344CB8AC3E}">
        <p14:creationId xmlns:p14="http://schemas.microsoft.com/office/powerpoint/2010/main" val="844906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65275" y="1691055"/>
            <a:ext cx="2946400" cy="4127497"/>
          </a:xfrm>
          <a:prstGeom prst="rect">
            <a:avLst/>
          </a:prstGeom>
        </p:spPr>
      </p:pic>
      <p:sp>
        <p:nvSpPr>
          <p:cNvPr id="3" name="object 3"/>
          <p:cNvSpPr txBox="1">
            <a:spLocks noGrp="1"/>
          </p:cNvSpPr>
          <p:nvPr>
            <p:ph type="title"/>
          </p:nvPr>
        </p:nvSpPr>
        <p:spPr>
          <a:xfrm>
            <a:off x="2777881" y="584708"/>
            <a:ext cx="6391275" cy="756920"/>
          </a:xfrm>
          <a:prstGeom prst="rect">
            <a:avLst/>
          </a:prstGeom>
        </p:spPr>
        <p:txBody>
          <a:bodyPr vert="horz" wrap="square" lIns="0" tIns="12700" rIns="0" bIns="0" rtlCol="0">
            <a:spAutoFit/>
          </a:bodyPr>
          <a:lstStyle/>
          <a:p>
            <a:pPr marL="12700">
              <a:lnSpc>
                <a:spcPct val="100000"/>
              </a:lnSpc>
              <a:spcBef>
                <a:spcPts val="100"/>
              </a:spcBef>
            </a:pPr>
            <a:r>
              <a:rPr sz="4800" b="1" i="0" spc="-800" dirty="0">
                <a:solidFill>
                  <a:srgbClr val="000000"/>
                </a:solidFill>
                <a:latin typeface="Arial"/>
                <a:cs typeface="Arial"/>
              </a:rPr>
              <a:t>R</a:t>
            </a:r>
            <a:r>
              <a:rPr sz="4800" b="1" i="0" spc="-600" dirty="0">
                <a:solidFill>
                  <a:srgbClr val="000000"/>
                </a:solidFill>
                <a:latin typeface="Arial"/>
                <a:cs typeface="Arial"/>
              </a:rPr>
              <a:t>e</a:t>
            </a:r>
            <a:r>
              <a:rPr sz="4800" b="1" i="0" spc="-445" dirty="0">
                <a:solidFill>
                  <a:srgbClr val="000000"/>
                </a:solidFill>
                <a:latin typeface="Arial"/>
                <a:cs typeface="Arial"/>
              </a:rPr>
              <a:t>a</a:t>
            </a:r>
            <a:r>
              <a:rPr sz="4800" b="1" i="0" spc="-509" dirty="0">
                <a:solidFill>
                  <a:srgbClr val="000000"/>
                </a:solidFill>
                <a:latin typeface="Arial"/>
                <a:cs typeface="Arial"/>
              </a:rPr>
              <a:t>d</a:t>
            </a:r>
            <a:r>
              <a:rPr sz="4800" b="1" i="0" spc="-310" dirty="0">
                <a:solidFill>
                  <a:srgbClr val="000000"/>
                </a:solidFill>
                <a:latin typeface="Arial"/>
                <a:cs typeface="Arial"/>
              </a:rPr>
              <a:t>i</a:t>
            </a:r>
            <a:r>
              <a:rPr sz="4800" b="1" i="0" spc="-509" dirty="0">
                <a:solidFill>
                  <a:srgbClr val="000000"/>
                </a:solidFill>
                <a:latin typeface="Arial"/>
                <a:cs typeface="Arial"/>
              </a:rPr>
              <a:t>n</a:t>
            </a:r>
            <a:r>
              <a:rPr sz="4800" b="1" i="0" spc="-660" dirty="0">
                <a:solidFill>
                  <a:srgbClr val="000000"/>
                </a:solidFill>
                <a:latin typeface="Arial"/>
                <a:cs typeface="Arial"/>
              </a:rPr>
              <a:t>g</a:t>
            </a:r>
            <a:r>
              <a:rPr sz="4800" b="1" i="0" spc="-550" dirty="0">
                <a:solidFill>
                  <a:srgbClr val="000000"/>
                </a:solidFill>
                <a:latin typeface="Arial"/>
                <a:cs typeface="Arial"/>
              </a:rPr>
              <a:t> </a:t>
            </a:r>
            <a:r>
              <a:rPr sz="4800" b="1" i="0" spc="-1245" dirty="0">
                <a:solidFill>
                  <a:srgbClr val="000000"/>
                </a:solidFill>
                <a:latin typeface="Arial"/>
                <a:cs typeface="Arial"/>
              </a:rPr>
              <a:t>Y</a:t>
            </a:r>
            <a:r>
              <a:rPr sz="4800" b="1" i="0" spc="-509" dirty="0">
                <a:solidFill>
                  <a:srgbClr val="000000"/>
                </a:solidFill>
                <a:latin typeface="Arial"/>
                <a:cs typeface="Arial"/>
              </a:rPr>
              <a:t>ou</a:t>
            </a:r>
            <a:r>
              <a:rPr sz="4800" b="1" i="0" spc="-165" dirty="0">
                <a:solidFill>
                  <a:srgbClr val="000000"/>
                </a:solidFill>
                <a:latin typeface="Arial"/>
                <a:cs typeface="Arial"/>
              </a:rPr>
              <a:t>r</a:t>
            </a:r>
            <a:r>
              <a:rPr sz="4800" b="1" i="0" spc="-540" dirty="0">
                <a:solidFill>
                  <a:srgbClr val="000000"/>
                </a:solidFill>
                <a:latin typeface="Arial"/>
                <a:cs typeface="Arial"/>
              </a:rPr>
              <a:t> </a:t>
            </a:r>
            <a:r>
              <a:rPr sz="4800" b="1" i="0" spc="-1085" dirty="0">
                <a:solidFill>
                  <a:srgbClr val="000000"/>
                </a:solidFill>
                <a:latin typeface="Arial"/>
                <a:cs typeface="Arial"/>
              </a:rPr>
              <a:t>C</a:t>
            </a:r>
            <a:r>
              <a:rPr sz="4800" b="1" i="0" spc="-365" dirty="0">
                <a:solidFill>
                  <a:srgbClr val="000000"/>
                </a:solidFill>
                <a:latin typeface="Arial"/>
                <a:cs typeface="Arial"/>
              </a:rPr>
              <a:t>r</a:t>
            </a:r>
            <a:r>
              <a:rPr sz="4800" b="1" i="0" spc="-409" dirty="0">
                <a:solidFill>
                  <a:srgbClr val="000000"/>
                </a:solidFill>
                <a:latin typeface="Arial"/>
                <a:cs typeface="Arial"/>
              </a:rPr>
              <a:t>e</a:t>
            </a:r>
            <a:r>
              <a:rPr sz="4800" b="1" i="0" spc="-509" dirty="0">
                <a:solidFill>
                  <a:srgbClr val="000000"/>
                </a:solidFill>
                <a:latin typeface="Arial"/>
                <a:cs typeface="Arial"/>
              </a:rPr>
              <a:t>d</a:t>
            </a:r>
            <a:r>
              <a:rPr sz="4800" b="1" i="0" spc="-310" dirty="0">
                <a:solidFill>
                  <a:srgbClr val="000000"/>
                </a:solidFill>
                <a:latin typeface="Arial"/>
                <a:cs typeface="Arial"/>
              </a:rPr>
              <a:t>i</a:t>
            </a:r>
            <a:r>
              <a:rPr sz="4800" b="1" i="0" spc="65" dirty="0">
                <a:solidFill>
                  <a:srgbClr val="000000"/>
                </a:solidFill>
                <a:latin typeface="Arial"/>
                <a:cs typeface="Arial"/>
              </a:rPr>
              <a:t>t</a:t>
            </a:r>
            <a:r>
              <a:rPr sz="4800" b="1" i="0" spc="-545" dirty="0">
                <a:solidFill>
                  <a:srgbClr val="000000"/>
                </a:solidFill>
                <a:latin typeface="Arial"/>
                <a:cs typeface="Arial"/>
              </a:rPr>
              <a:t> </a:t>
            </a:r>
            <a:r>
              <a:rPr sz="4800" b="1" i="0" spc="-800" dirty="0">
                <a:solidFill>
                  <a:srgbClr val="000000"/>
                </a:solidFill>
                <a:latin typeface="Arial"/>
                <a:cs typeface="Arial"/>
              </a:rPr>
              <a:t>R</a:t>
            </a:r>
            <a:r>
              <a:rPr sz="4800" b="1" i="0" spc="-600" dirty="0">
                <a:solidFill>
                  <a:srgbClr val="000000"/>
                </a:solidFill>
                <a:latin typeface="Arial"/>
                <a:cs typeface="Arial"/>
              </a:rPr>
              <a:t>e</a:t>
            </a:r>
            <a:r>
              <a:rPr sz="4800" b="1" i="0" spc="-509" dirty="0">
                <a:solidFill>
                  <a:srgbClr val="000000"/>
                </a:solidFill>
                <a:latin typeface="Arial"/>
                <a:cs typeface="Arial"/>
              </a:rPr>
              <a:t>po</a:t>
            </a:r>
            <a:r>
              <a:rPr sz="4800" b="1" i="0" spc="-310" dirty="0">
                <a:solidFill>
                  <a:srgbClr val="000000"/>
                </a:solidFill>
                <a:latin typeface="Arial"/>
                <a:cs typeface="Arial"/>
              </a:rPr>
              <a:t>r</a:t>
            </a:r>
            <a:r>
              <a:rPr sz="4800" b="1" i="0" spc="65" dirty="0">
                <a:solidFill>
                  <a:srgbClr val="000000"/>
                </a:solidFill>
                <a:latin typeface="Arial"/>
                <a:cs typeface="Arial"/>
              </a:rPr>
              <a:t>t</a:t>
            </a:r>
            <a:endParaRPr sz="4800" b="1" dirty="0">
              <a:latin typeface="Arial"/>
              <a:cs typeface="Arial"/>
            </a:endParaRPr>
          </a:p>
        </p:txBody>
      </p:sp>
      <p:sp>
        <p:nvSpPr>
          <p:cNvPr id="5" name="object 5"/>
          <p:cNvSpPr txBox="1">
            <a:spLocks noGrp="1"/>
          </p:cNvSpPr>
          <p:nvPr>
            <p:ph type="ftr" sz="quarter" idx="5"/>
          </p:nvPr>
        </p:nvSpPr>
        <p:spPr>
          <a:xfrm>
            <a:off x="3972595" y="6505519"/>
            <a:ext cx="4249420" cy="273684"/>
          </a:xfrm>
          <a:prstGeom prst="rect">
            <a:avLst/>
          </a:prstGeom>
        </p:spPr>
        <p:txBody>
          <a:bodyPr vert="horz" wrap="square" lIns="0" tIns="0" rIns="0" bIns="0" rtlCol="0">
            <a:spAutoFit/>
          </a:bodyPr>
          <a:lstStyle>
            <a:defPPr>
              <a:defRPr lang="en-US"/>
            </a:defPPr>
            <a:lvl1pPr marL="0" algn="l" defTabSz="914400" rtl="0" eaLnBrk="1" latinLnBrk="0" hangingPunct="1">
              <a:defRPr sz="160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20"/>
              </a:spcBef>
            </a:pPr>
            <a:r>
              <a:rPr lang="en-US" spc="-65"/>
              <a:t>IN</a:t>
            </a:r>
            <a:r>
              <a:rPr lang="en-US" spc="-150"/>
              <a:t>D</a:t>
            </a:r>
            <a:r>
              <a:rPr lang="en-US" spc="-70"/>
              <a:t>I</a:t>
            </a:r>
            <a:r>
              <a:rPr lang="en-US" spc="-175"/>
              <a:t>G</a:t>
            </a:r>
            <a:r>
              <a:rPr lang="en-US" spc="-300"/>
              <a:t>E</a:t>
            </a:r>
            <a:r>
              <a:rPr lang="en-US" spc="-110"/>
              <a:t>N</a:t>
            </a:r>
            <a:r>
              <a:rPr lang="en-US" spc="-160"/>
              <a:t>O</a:t>
            </a:r>
            <a:r>
              <a:rPr lang="en-US" spc="-110"/>
              <a:t>U</a:t>
            </a:r>
            <a:r>
              <a:rPr lang="en-US" spc="-315"/>
              <a:t>S</a:t>
            </a:r>
            <a:r>
              <a:rPr lang="en-US" spc="-80"/>
              <a:t> </a:t>
            </a:r>
            <a:r>
              <a:rPr lang="en-US" spc="-254"/>
              <a:t>F</a:t>
            </a:r>
            <a:r>
              <a:rPr lang="en-US" spc="-160"/>
              <a:t>OO</a:t>
            </a:r>
            <a:r>
              <a:rPr lang="en-US" spc="-150"/>
              <a:t>D</a:t>
            </a:r>
            <a:r>
              <a:rPr lang="en-US" spc="-80"/>
              <a:t> </a:t>
            </a:r>
            <a:r>
              <a:rPr lang="en-US" spc="-185"/>
              <a:t>A</a:t>
            </a:r>
            <a:r>
              <a:rPr lang="en-US" spc="-110"/>
              <a:t>N</a:t>
            </a:r>
            <a:r>
              <a:rPr lang="en-US" spc="-150"/>
              <a:t>D</a:t>
            </a:r>
            <a:r>
              <a:rPr lang="en-US" spc="-80"/>
              <a:t> </a:t>
            </a:r>
            <a:r>
              <a:rPr lang="en-US" spc="-204"/>
              <a:t>A</a:t>
            </a:r>
            <a:r>
              <a:rPr lang="en-US" spc="-220"/>
              <a:t>G</a:t>
            </a:r>
            <a:r>
              <a:rPr lang="en-US" spc="-260"/>
              <a:t>R</a:t>
            </a:r>
            <a:r>
              <a:rPr lang="en-US" spc="-100"/>
              <a:t>I</a:t>
            </a:r>
            <a:r>
              <a:rPr lang="en-US" spc="-240"/>
              <a:t>C</a:t>
            </a:r>
            <a:r>
              <a:rPr lang="en-US" spc="-110"/>
              <a:t>U</a:t>
            </a:r>
            <a:r>
              <a:rPr lang="en-US" spc="-425"/>
              <a:t>L</a:t>
            </a:r>
            <a:r>
              <a:rPr lang="en-US" spc="-195"/>
              <a:t>T</a:t>
            </a:r>
            <a:r>
              <a:rPr lang="en-US" spc="-110"/>
              <a:t>U</a:t>
            </a:r>
            <a:r>
              <a:rPr lang="en-US" spc="-260"/>
              <a:t>R</a:t>
            </a:r>
            <a:r>
              <a:rPr lang="en-US" spc="-290"/>
              <a:t>E</a:t>
            </a:r>
            <a:r>
              <a:rPr lang="en-US" spc="-90"/>
              <a:t> </a:t>
            </a:r>
            <a:r>
              <a:rPr lang="en-US" spc="-65"/>
              <a:t>IN</a:t>
            </a:r>
            <a:r>
              <a:rPr lang="en-US" spc="-110"/>
              <a:t>IT</a:t>
            </a:r>
            <a:r>
              <a:rPr lang="en-US" spc="-25"/>
              <a:t>I</a:t>
            </a:r>
            <a:r>
              <a:rPr lang="en-US" spc="-310"/>
              <a:t>A</a:t>
            </a:r>
            <a:r>
              <a:rPr lang="en-US" spc="-195"/>
              <a:t>T</a:t>
            </a:r>
            <a:r>
              <a:rPr lang="en-US" spc="-50"/>
              <a:t>I</a:t>
            </a:r>
            <a:r>
              <a:rPr lang="en-US" spc="-100"/>
              <a:t>V</a:t>
            </a:r>
            <a:r>
              <a:rPr lang="en-US" spc="-290"/>
              <a:t>E</a:t>
            </a:r>
            <a:endParaRPr spc="-290" dirty="0"/>
          </a:p>
        </p:txBody>
      </p:sp>
      <p:pic>
        <p:nvPicPr>
          <p:cNvPr id="6" name="object 4">
            <a:extLst>
              <a:ext uri="{FF2B5EF4-FFF2-40B4-BE49-F238E27FC236}">
                <a16:creationId xmlns:a16="http://schemas.microsoft.com/office/drawing/2014/main" id="{B1089706-C8C1-7C45-964C-3FF1706EFB09}"/>
              </a:ext>
            </a:extLst>
          </p:cNvPr>
          <p:cNvPicPr/>
          <p:nvPr/>
        </p:nvPicPr>
        <p:blipFill>
          <a:blip r:embed="rId3" cstate="print"/>
          <a:stretch>
            <a:fillRect/>
          </a:stretch>
        </p:blipFill>
        <p:spPr>
          <a:xfrm>
            <a:off x="5243564" y="1691055"/>
            <a:ext cx="5543499" cy="4127497"/>
          </a:xfrm>
          <a:prstGeom prst="rect">
            <a:avLst/>
          </a:prstGeom>
        </p:spPr>
      </p:pic>
    </p:spTree>
    <p:extLst>
      <p:ext uri="{BB962C8B-B14F-4D97-AF65-F5344CB8AC3E}">
        <p14:creationId xmlns:p14="http://schemas.microsoft.com/office/powerpoint/2010/main" val="1794299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01712" y="1662684"/>
            <a:ext cx="3283585" cy="4344670"/>
          </a:xfrm>
          <a:prstGeom prst="rect">
            <a:avLst/>
          </a:prstGeom>
        </p:spPr>
        <p:txBody>
          <a:bodyPr vert="horz" wrap="square" lIns="0" tIns="41910" rIns="0" bIns="0" rtlCol="0">
            <a:spAutoFit/>
          </a:bodyPr>
          <a:lstStyle/>
          <a:p>
            <a:pPr marL="12700" marR="281305">
              <a:lnSpc>
                <a:spcPct val="90300"/>
              </a:lnSpc>
              <a:spcBef>
                <a:spcPts val="330"/>
              </a:spcBef>
              <a:tabLst>
                <a:tab pos="293370" algn="l"/>
                <a:tab pos="857885" algn="l"/>
                <a:tab pos="1264285" algn="l"/>
                <a:tab pos="1758314" algn="l"/>
              </a:tabLst>
            </a:pPr>
            <a:r>
              <a:rPr sz="2000" spc="-50" dirty="0">
                <a:solidFill>
                  <a:srgbClr val="9D2234"/>
                </a:solidFill>
                <a:latin typeface="Arial"/>
                <a:cs typeface="Arial"/>
              </a:rPr>
              <a:t>Your </a:t>
            </a:r>
            <a:r>
              <a:rPr sz="2000" spc="-5" dirty="0">
                <a:solidFill>
                  <a:srgbClr val="9D2234"/>
                </a:solidFill>
                <a:latin typeface="Arial"/>
                <a:cs typeface="Arial"/>
              </a:rPr>
              <a:t>credit report </a:t>
            </a:r>
            <a:r>
              <a:rPr sz="2000" dirty="0">
                <a:solidFill>
                  <a:srgbClr val="9D2234"/>
                </a:solidFill>
                <a:latin typeface="Arial"/>
                <a:cs typeface="Arial"/>
              </a:rPr>
              <a:t>will </a:t>
            </a:r>
            <a:r>
              <a:rPr sz="2000" spc="-5" dirty="0">
                <a:solidFill>
                  <a:srgbClr val="9D2234"/>
                </a:solidFill>
                <a:latin typeface="Arial"/>
                <a:cs typeface="Arial"/>
              </a:rPr>
              <a:t>have </a:t>
            </a:r>
            <a:r>
              <a:rPr sz="2000" spc="-545" dirty="0">
                <a:solidFill>
                  <a:srgbClr val="9D2234"/>
                </a:solidFill>
                <a:latin typeface="Arial"/>
                <a:cs typeface="Arial"/>
              </a:rPr>
              <a:t> </a:t>
            </a:r>
            <a:r>
              <a:rPr sz="2000" dirty="0">
                <a:solidFill>
                  <a:srgbClr val="9D2234"/>
                </a:solidFill>
                <a:latin typeface="Arial"/>
                <a:cs typeface="Arial"/>
              </a:rPr>
              <a:t>a	</a:t>
            </a:r>
            <a:r>
              <a:rPr sz="2000" spc="-5" dirty="0">
                <a:solidFill>
                  <a:srgbClr val="9D2234"/>
                </a:solidFill>
                <a:latin typeface="Arial"/>
                <a:cs typeface="Arial"/>
              </a:rPr>
              <a:t>section for “inquiries.” </a:t>
            </a:r>
            <a:r>
              <a:rPr sz="2000" dirty="0">
                <a:solidFill>
                  <a:srgbClr val="9D2234"/>
                </a:solidFill>
                <a:latin typeface="Arial"/>
                <a:cs typeface="Arial"/>
              </a:rPr>
              <a:t> </a:t>
            </a:r>
            <a:r>
              <a:rPr sz="2000" spc="-5" dirty="0">
                <a:solidFill>
                  <a:srgbClr val="9D2234"/>
                </a:solidFill>
                <a:latin typeface="Arial"/>
                <a:cs typeface="Arial"/>
              </a:rPr>
              <a:t>These	come </a:t>
            </a:r>
            <a:r>
              <a:rPr sz="2000" dirty="0">
                <a:solidFill>
                  <a:srgbClr val="9D2234"/>
                </a:solidFill>
                <a:latin typeface="Arial"/>
                <a:cs typeface="Arial"/>
              </a:rPr>
              <a:t>in 2 </a:t>
            </a:r>
            <a:r>
              <a:rPr sz="2000" spc="-5" dirty="0">
                <a:solidFill>
                  <a:srgbClr val="9D2234"/>
                </a:solidFill>
                <a:latin typeface="Arial"/>
                <a:cs typeface="Arial"/>
              </a:rPr>
              <a:t>flavors: </a:t>
            </a:r>
            <a:r>
              <a:rPr sz="2000" dirty="0">
                <a:solidFill>
                  <a:srgbClr val="9D2234"/>
                </a:solidFill>
                <a:latin typeface="Arial"/>
                <a:cs typeface="Arial"/>
              </a:rPr>
              <a:t> </a:t>
            </a:r>
            <a:r>
              <a:rPr sz="2000" spc="-5" dirty="0">
                <a:solidFill>
                  <a:srgbClr val="9D2234"/>
                </a:solidFill>
                <a:latin typeface="Arial"/>
                <a:cs typeface="Arial"/>
              </a:rPr>
              <a:t>those</a:t>
            </a:r>
            <a:r>
              <a:rPr sz="2000" spc="-10" dirty="0">
                <a:solidFill>
                  <a:srgbClr val="9D2234"/>
                </a:solidFill>
                <a:latin typeface="Arial"/>
                <a:cs typeface="Arial"/>
              </a:rPr>
              <a:t> </a:t>
            </a:r>
            <a:r>
              <a:rPr sz="2000" spc="-5" dirty="0">
                <a:solidFill>
                  <a:srgbClr val="9D2234"/>
                </a:solidFill>
                <a:latin typeface="Arial"/>
                <a:cs typeface="Arial"/>
              </a:rPr>
              <a:t>that	impact </a:t>
            </a:r>
            <a:r>
              <a:rPr sz="2000" dirty="0">
                <a:solidFill>
                  <a:srgbClr val="9D2234"/>
                </a:solidFill>
                <a:latin typeface="Arial"/>
                <a:cs typeface="Arial"/>
              </a:rPr>
              <a:t>your </a:t>
            </a:r>
            <a:r>
              <a:rPr sz="2000" spc="5" dirty="0">
                <a:solidFill>
                  <a:srgbClr val="9D2234"/>
                </a:solidFill>
                <a:latin typeface="Arial"/>
                <a:cs typeface="Arial"/>
              </a:rPr>
              <a:t> </a:t>
            </a:r>
            <a:r>
              <a:rPr sz="2000" spc="-5" dirty="0">
                <a:solidFill>
                  <a:srgbClr val="9D2234"/>
                </a:solidFill>
                <a:latin typeface="Arial"/>
                <a:cs typeface="Arial"/>
              </a:rPr>
              <a:t>credit score</a:t>
            </a:r>
            <a:r>
              <a:rPr sz="2000" dirty="0">
                <a:solidFill>
                  <a:srgbClr val="9D2234"/>
                </a:solidFill>
                <a:latin typeface="Arial"/>
                <a:cs typeface="Arial"/>
              </a:rPr>
              <a:t> </a:t>
            </a:r>
            <a:r>
              <a:rPr sz="2000" spc="-5" dirty="0">
                <a:solidFill>
                  <a:srgbClr val="9D2234"/>
                </a:solidFill>
                <a:latin typeface="Arial"/>
                <a:cs typeface="Arial"/>
              </a:rPr>
              <a:t>(a</a:t>
            </a:r>
            <a:r>
              <a:rPr lang="en-US" sz="2000" spc="-5" dirty="0">
                <a:solidFill>
                  <a:srgbClr val="9D2234"/>
                </a:solidFill>
                <a:latin typeface="Arial"/>
                <a:cs typeface="Arial"/>
              </a:rPr>
              <a:t> </a:t>
            </a:r>
            <a:r>
              <a:rPr sz="2000" spc="-5" dirty="0">
                <a:solidFill>
                  <a:srgbClr val="9D2234"/>
                </a:solidFill>
                <a:latin typeface="Arial"/>
                <a:cs typeface="Arial"/>
              </a:rPr>
              <a:t>“hard” </a:t>
            </a:r>
            <a:r>
              <a:rPr sz="2000" dirty="0">
                <a:solidFill>
                  <a:srgbClr val="9D2234"/>
                </a:solidFill>
                <a:latin typeface="Arial"/>
                <a:cs typeface="Arial"/>
              </a:rPr>
              <a:t> </a:t>
            </a:r>
            <a:r>
              <a:rPr sz="2000" spc="-5" dirty="0">
                <a:solidFill>
                  <a:srgbClr val="9D2234"/>
                </a:solidFill>
                <a:latin typeface="Arial"/>
                <a:cs typeface="Arial"/>
              </a:rPr>
              <a:t>inquiry) and those </a:t>
            </a:r>
            <a:r>
              <a:rPr sz="2000" spc="-10" dirty="0">
                <a:solidFill>
                  <a:srgbClr val="9D2234"/>
                </a:solidFill>
                <a:latin typeface="Arial"/>
                <a:cs typeface="Arial"/>
              </a:rPr>
              <a:t>that </a:t>
            </a:r>
            <a:r>
              <a:rPr sz="2000" spc="-5" dirty="0">
                <a:solidFill>
                  <a:srgbClr val="9D2234"/>
                </a:solidFill>
                <a:latin typeface="Arial"/>
                <a:cs typeface="Arial"/>
              </a:rPr>
              <a:t> don’t</a:t>
            </a:r>
            <a:r>
              <a:rPr sz="2000" spc="-20" dirty="0">
                <a:solidFill>
                  <a:srgbClr val="9D2234"/>
                </a:solidFill>
                <a:latin typeface="Arial"/>
                <a:cs typeface="Arial"/>
              </a:rPr>
              <a:t> </a:t>
            </a:r>
            <a:r>
              <a:rPr sz="2000" spc="-5" dirty="0">
                <a:solidFill>
                  <a:srgbClr val="9D2234"/>
                </a:solidFill>
                <a:latin typeface="Arial"/>
                <a:cs typeface="Arial"/>
              </a:rPr>
              <a:t>(a</a:t>
            </a:r>
            <a:r>
              <a:rPr sz="2000" spc="-15" dirty="0">
                <a:solidFill>
                  <a:srgbClr val="9D2234"/>
                </a:solidFill>
                <a:latin typeface="Arial"/>
                <a:cs typeface="Arial"/>
              </a:rPr>
              <a:t> </a:t>
            </a:r>
            <a:r>
              <a:rPr sz="2000" spc="-5" dirty="0">
                <a:solidFill>
                  <a:srgbClr val="9D2234"/>
                </a:solidFill>
                <a:latin typeface="Arial"/>
                <a:cs typeface="Arial"/>
              </a:rPr>
              <a:t>“soft”</a:t>
            </a:r>
            <a:r>
              <a:rPr sz="2000" spc="-15" dirty="0">
                <a:solidFill>
                  <a:srgbClr val="9D2234"/>
                </a:solidFill>
                <a:latin typeface="Arial"/>
                <a:cs typeface="Arial"/>
              </a:rPr>
              <a:t> </a:t>
            </a:r>
            <a:r>
              <a:rPr sz="2000" spc="-5" dirty="0">
                <a:solidFill>
                  <a:srgbClr val="9D2234"/>
                </a:solidFill>
                <a:latin typeface="Arial"/>
                <a:cs typeface="Arial"/>
              </a:rPr>
              <a:t>inquiry).</a:t>
            </a:r>
            <a:endParaRPr sz="2000" dirty="0">
              <a:latin typeface="Arial"/>
              <a:cs typeface="Arial"/>
            </a:endParaRPr>
          </a:p>
          <a:p>
            <a:pPr marL="12700" marR="5080">
              <a:lnSpc>
                <a:spcPct val="89900"/>
              </a:lnSpc>
              <a:spcBef>
                <a:spcPts val="1350"/>
              </a:spcBef>
              <a:tabLst>
                <a:tab pos="2014855" algn="l"/>
                <a:tab pos="2466340" algn="l"/>
              </a:tabLst>
            </a:pPr>
            <a:r>
              <a:rPr sz="2000" dirty="0">
                <a:solidFill>
                  <a:srgbClr val="9D2234"/>
                </a:solidFill>
                <a:latin typeface="Arial"/>
                <a:cs typeface="Arial"/>
              </a:rPr>
              <a:t>A </a:t>
            </a:r>
            <a:r>
              <a:rPr sz="2000" spc="-5" dirty="0">
                <a:solidFill>
                  <a:srgbClr val="9D2234"/>
                </a:solidFill>
                <a:latin typeface="Arial"/>
                <a:cs typeface="Arial"/>
              </a:rPr>
              <a:t>hard inquiry </a:t>
            </a:r>
            <a:r>
              <a:rPr sz="2000" dirty="0">
                <a:solidFill>
                  <a:srgbClr val="9D2234"/>
                </a:solidFill>
                <a:latin typeface="Arial"/>
                <a:cs typeface="Arial"/>
              </a:rPr>
              <a:t>isn’t </a:t>
            </a:r>
            <a:r>
              <a:rPr sz="2000" spc="5" dirty="0">
                <a:solidFill>
                  <a:srgbClr val="9D2234"/>
                </a:solidFill>
                <a:latin typeface="Arial"/>
                <a:cs typeface="Arial"/>
              </a:rPr>
              <a:t> </a:t>
            </a:r>
            <a:r>
              <a:rPr sz="2000" spc="-5" dirty="0">
                <a:solidFill>
                  <a:srgbClr val="9D2234"/>
                </a:solidFill>
                <a:latin typeface="Arial"/>
                <a:cs typeface="Arial"/>
              </a:rPr>
              <a:t>necessarily</a:t>
            </a:r>
            <a:r>
              <a:rPr sz="2000" spc="30" dirty="0">
                <a:solidFill>
                  <a:srgbClr val="9D2234"/>
                </a:solidFill>
                <a:latin typeface="Arial"/>
                <a:cs typeface="Arial"/>
              </a:rPr>
              <a:t> </a:t>
            </a:r>
            <a:r>
              <a:rPr sz="2000" dirty="0">
                <a:solidFill>
                  <a:srgbClr val="9D2234"/>
                </a:solidFill>
                <a:latin typeface="Arial"/>
                <a:cs typeface="Arial"/>
              </a:rPr>
              <a:t>bad.</a:t>
            </a:r>
            <a:r>
              <a:rPr sz="2000" spc="25" dirty="0">
                <a:solidFill>
                  <a:srgbClr val="9D2234"/>
                </a:solidFill>
                <a:latin typeface="Arial"/>
                <a:cs typeface="Arial"/>
              </a:rPr>
              <a:t> </a:t>
            </a:r>
            <a:r>
              <a:rPr sz="2000" spc="-5" dirty="0">
                <a:solidFill>
                  <a:srgbClr val="9D2234"/>
                </a:solidFill>
                <a:latin typeface="Arial"/>
                <a:cs typeface="Arial"/>
              </a:rPr>
              <a:t>It</a:t>
            </a:r>
            <a:r>
              <a:rPr sz="2000" spc="25" dirty="0">
                <a:solidFill>
                  <a:srgbClr val="9D2234"/>
                </a:solidFill>
                <a:latin typeface="Arial"/>
                <a:cs typeface="Arial"/>
              </a:rPr>
              <a:t> </a:t>
            </a:r>
            <a:r>
              <a:rPr sz="2000" dirty="0">
                <a:solidFill>
                  <a:srgbClr val="9D2234"/>
                </a:solidFill>
                <a:latin typeface="Arial"/>
                <a:cs typeface="Arial"/>
              </a:rPr>
              <a:t>will </a:t>
            </a:r>
            <a:r>
              <a:rPr sz="2000" spc="5" dirty="0">
                <a:solidFill>
                  <a:srgbClr val="9D2234"/>
                </a:solidFill>
                <a:latin typeface="Arial"/>
                <a:cs typeface="Arial"/>
              </a:rPr>
              <a:t> </a:t>
            </a:r>
            <a:r>
              <a:rPr sz="2000" spc="-5" dirty="0">
                <a:solidFill>
                  <a:srgbClr val="9D2234"/>
                </a:solidFill>
                <a:latin typeface="Arial"/>
                <a:cs typeface="Arial"/>
              </a:rPr>
              <a:t>appear when </a:t>
            </a:r>
            <a:r>
              <a:rPr sz="2000" dirty="0">
                <a:solidFill>
                  <a:srgbClr val="9D2234"/>
                </a:solidFill>
                <a:latin typeface="Arial"/>
                <a:cs typeface="Arial"/>
              </a:rPr>
              <a:t>you </a:t>
            </a:r>
            <a:r>
              <a:rPr sz="2000" spc="-5" dirty="0">
                <a:solidFill>
                  <a:srgbClr val="9D2234"/>
                </a:solidFill>
                <a:latin typeface="Arial"/>
                <a:cs typeface="Arial"/>
              </a:rPr>
              <a:t>apply for </a:t>
            </a:r>
            <a:r>
              <a:rPr sz="2000" dirty="0">
                <a:solidFill>
                  <a:srgbClr val="9D2234"/>
                </a:solidFill>
                <a:latin typeface="Arial"/>
                <a:cs typeface="Arial"/>
              </a:rPr>
              <a:t> c</a:t>
            </a:r>
            <a:r>
              <a:rPr sz="2000" spc="-5" dirty="0">
                <a:solidFill>
                  <a:srgbClr val="9D2234"/>
                </a:solidFill>
                <a:latin typeface="Arial"/>
                <a:cs typeface="Arial"/>
              </a:rPr>
              <a:t>red</a:t>
            </a:r>
            <a:r>
              <a:rPr sz="2000" spc="5" dirty="0">
                <a:solidFill>
                  <a:srgbClr val="9D2234"/>
                </a:solidFill>
                <a:latin typeface="Arial"/>
                <a:cs typeface="Arial"/>
              </a:rPr>
              <a:t>i</a:t>
            </a:r>
            <a:r>
              <a:rPr sz="2000" spc="-10" dirty="0">
                <a:solidFill>
                  <a:srgbClr val="9D2234"/>
                </a:solidFill>
                <a:latin typeface="Arial"/>
                <a:cs typeface="Arial"/>
              </a:rPr>
              <a:t>t</a:t>
            </a:r>
            <a:r>
              <a:rPr sz="2000" dirty="0">
                <a:solidFill>
                  <a:srgbClr val="9D2234"/>
                </a:solidFill>
                <a:latin typeface="Arial"/>
                <a:cs typeface="Arial"/>
              </a:rPr>
              <a:t>.</a:t>
            </a:r>
            <a:r>
              <a:rPr sz="2000" spc="-125" dirty="0">
                <a:solidFill>
                  <a:srgbClr val="9D2234"/>
                </a:solidFill>
                <a:latin typeface="Arial"/>
                <a:cs typeface="Arial"/>
              </a:rPr>
              <a:t> </a:t>
            </a:r>
            <a:r>
              <a:rPr sz="2000" dirty="0">
                <a:solidFill>
                  <a:srgbClr val="9D2234"/>
                </a:solidFill>
                <a:latin typeface="Arial"/>
                <a:cs typeface="Arial"/>
              </a:rPr>
              <a:t>A</a:t>
            </a:r>
            <a:r>
              <a:rPr sz="2000" spc="5" dirty="0">
                <a:solidFill>
                  <a:srgbClr val="9D2234"/>
                </a:solidFill>
                <a:latin typeface="Arial"/>
                <a:cs typeface="Arial"/>
              </a:rPr>
              <a:t>lw</a:t>
            </a:r>
            <a:r>
              <a:rPr sz="2000" spc="-5" dirty="0">
                <a:solidFill>
                  <a:srgbClr val="9D2234"/>
                </a:solidFill>
                <a:latin typeface="Arial"/>
                <a:cs typeface="Arial"/>
              </a:rPr>
              <a:t>ay</a:t>
            </a:r>
            <a:r>
              <a:rPr sz="2000" dirty="0">
                <a:solidFill>
                  <a:srgbClr val="9D2234"/>
                </a:solidFill>
                <a:latin typeface="Arial"/>
                <a:cs typeface="Arial"/>
              </a:rPr>
              <a:t>s</a:t>
            </a:r>
            <a:r>
              <a:rPr sz="2000" spc="-10" dirty="0">
                <a:solidFill>
                  <a:srgbClr val="9D2234"/>
                </a:solidFill>
                <a:latin typeface="Arial"/>
                <a:cs typeface="Arial"/>
              </a:rPr>
              <a:t> </a:t>
            </a:r>
            <a:r>
              <a:rPr sz="2000" spc="-5" dirty="0">
                <a:solidFill>
                  <a:srgbClr val="9D2234"/>
                </a:solidFill>
                <a:latin typeface="Arial"/>
                <a:cs typeface="Arial"/>
              </a:rPr>
              <a:t>rea</a:t>
            </a:r>
            <a:r>
              <a:rPr sz="2000" dirty="0">
                <a:solidFill>
                  <a:srgbClr val="9D2234"/>
                </a:solidFill>
                <a:latin typeface="Arial"/>
                <a:cs typeface="Arial"/>
              </a:rPr>
              <a:t>d </a:t>
            </a:r>
            <a:r>
              <a:rPr sz="2000" spc="-10" dirty="0">
                <a:solidFill>
                  <a:srgbClr val="9D2234"/>
                </a:solidFill>
                <a:latin typeface="Arial"/>
                <a:cs typeface="Arial"/>
              </a:rPr>
              <a:t>t</a:t>
            </a:r>
            <a:r>
              <a:rPr sz="2000" spc="-5" dirty="0">
                <a:solidFill>
                  <a:srgbClr val="9D2234"/>
                </a:solidFill>
                <a:latin typeface="Arial"/>
                <a:cs typeface="Arial"/>
              </a:rPr>
              <a:t>hes</a:t>
            </a:r>
            <a:r>
              <a:rPr sz="2000" dirty="0">
                <a:solidFill>
                  <a:srgbClr val="9D2234"/>
                </a:solidFill>
                <a:latin typeface="Arial"/>
                <a:cs typeface="Arial"/>
              </a:rPr>
              <a:t>e</a:t>
            </a:r>
            <a:r>
              <a:rPr sz="2000" spc="-5" dirty="0">
                <a:solidFill>
                  <a:srgbClr val="9D2234"/>
                </a:solidFill>
                <a:latin typeface="Arial"/>
                <a:cs typeface="Arial"/>
              </a:rPr>
              <a:t> </a:t>
            </a:r>
            <a:r>
              <a:rPr sz="2000" spc="-10" dirty="0">
                <a:solidFill>
                  <a:srgbClr val="9D2234"/>
                </a:solidFill>
                <a:latin typeface="Arial"/>
                <a:cs typeface="Arial"/>
              </a:rPr>
              <a:t>to  </a:t>
            </a:r>
            <a:r>
              <a:rPr sz="2000" spc="-5" dirty="0">
                <a:solidFill>
                  <a:srgbClr val="9D2234"/>
                </a:solidFill>
                <a:latin typeface="Arial"/>
                <a:cs typeface="Arial"/>
              </a:rPr>
              <a:t>make</a:t>
            </a:r>
            <a:r>
              <a:rPr sz="2000" spc="-25" dirty="0">
                <a:solidFill>
                  <a:srgbClr val="9D2234"/>
                </a:solidFill>
                <a:latin typeface="Arial"/>
                <a:cs typeface="Arial"/>
              </a:rPr>
              <a:t> </a:t>
            </a:r>
            <a:r>
              <a:rPr sz="2000" spc="-5" dirty="0">
                <a:solidFill>
                  <a:srgbClr val="9D2234"/>
                </a:solidFill>
                <a:latin typeface="Arial"/>
                <a:cs typeface="Arial"/>
              </a:rPr>
              <a:t>sure</a:t>
            </a:r>
            <a:r>
              <a:rPr sz="2000" spc="-25" dirty="0">
                <a:solidFill>
                  <a:srgbClr val="9D2234"/>
                </a:solidFill>
                <a:latin typeface="Arial"/>
                <a:cs typeface="Arial"/>
              </a:rPr>
              <a:t> </a:t>
            </a:r>
            <a:r>
              <a:rPr sz="2000" dirty="0">
                <a:solidFill>
                  <a:srgbClr val="9D2234"/>
                </a:solidFill>
                <a:latin typeface="Arial"/>
                <a:cs typeface="Arial"/>
              </a:rPr>
              <a:t>you</a:t>
            </a:r>
            <a:r>
              <a:rPr sz="2000" spc="-15" dirty="0">
                <a:solidFill>
                  <a:srgbClr val="9D2234"/>
                </a:solidFill>
                <a:latin typeface="Arial"/>
                <a:cs typeface="Arial"/>
              </a:rPr>
              <a:t> </a:t>
            </a:r>
            <a:r>
              <a:rPr sz="2000" spc="-5" dirty="0">
                <a:solidFill>
                  <a:srgbClr val="9D2234"/>
                </a:solidFill>
                <a:latin typeface="Arial"/>
                <a:cs typeface="Arial"/>
              </a:rPr>
              <a:t>recognize</a:t>
            </a:r>
            <a:r>
              <a:rPr sz="2000" spc="-20" dirty="0">
                <a:solidFill>
                  <a:srgbClr val="9D2234"/>
                </a:solidFill>
                <a:latin typeface="Arial"/>
                <a:cs typeface="Arial"/>
              </a:rPr>
              <a:t> </a:t>
            </a:r>
            <a:r>
              <a:rPr sz="2000" spc="-5" dirty="0">
                <a:solidFill>
                  <a:srgbClr val="9D2234"/>
                </a:solidFill>
                <a:latin typeface="Arial"/>
                <a:cs typeface="Arial"/>
              </a:rPr>
              <a:t>the </a:t>
            </a:r>
            <a:r>
              <a:rPr sz="2000" spc="-540" dirty="0">
                <a:solidFill>
                  <a:srgbClr val="9D2234"/>
                </a:solidFill>
                <a:latin typeface="Arial"/>
                <a:cs typeface="Arial"/>
              </a:rPr>
              <a:t> </a:t>
            </a:r>
            <a:r>
              <a:rPr sz="2000" spc="-5" dirty="0">
                <a:solidFill>
                  <a:srgbClr val="9D2234"/>
                </a:solidFill>
                <a:latin typeface="Arial"/>
                <a:cs typeface="Arial"/>
              </a:rPr>
              <a:t>institutions</a:t>
            </a:r>
            <a:r>
              <a:rPr sz="2000" dirty="0">
                <a:solidFill>
                  <a:srgbClr val="9D2234"/>
                </a:solidFill>
                <a:latin typeface="Arial"/>
                <a:cs typeface="Arial"/>
              </a:rPr>
              <a:t> </a:t>
            </a:r>
            <a:r>
              <a:rPr sz="2000" spc="-5" dirty="0">
                <a:solidFill>
                  <a:srgbClr val="9D2234"/>
                </a:solidFill>
                <a:latin typeface="Arial"/>
                <a:cs typeface="Arial"/>
              </a:rPr>
              <a:t>listed	as making </a:t>
            </a:r>
            <a:r>
              <a:rPr sz="2000" dirty="0">
                <a:solidFill>
                  <a:srgbClr val="9D2234"/>
                </a:solidFill>
                <a:latin typeface="Arial"/>
                <a:cs typeface="Arial"/>
              </a:rPr>
              <a:t> an</a:t>
            </a:r>
            <a:r>
              <a:rPr sz="2000" spc="-10" dirty="0">
                <a:solidFill>
                  <a:srgbClr val="9D2234"/>
                </a:solidFill>
                <a:latin typeface="Arial"/>
                <a:cs typeface="Arial"/>
              </a:rPr>
              <a:t> </a:t>
            </a:r>
            <a:r>
              <a:rPr sz="2000" dirty="0">
                <a:solidFill>
                  <a:srgbClr val="9D2234"/>
                </a:solidFill>
                <a:latin typeface="Arial"/>
                <a:cs typeface="Arial"/>
              </a:rPr>
              <a:t>inquiry–</a:t>
            </a:r>
            <a:r>
              <a:rPr sz="2000" spc="-5" dirty="0">
                <a:solidFill>
                  <a:srgbClr val="9D2234"/>
                </a:solidFill>
                <a:latin typeface="Arial"/>
                <a:cs typeface="Arial"/>
              </a:rPr>
              <a:t> mistakes	and </a:t>
            </a:r>
            <a:r>
              <a:rPr sz="2000" dirty="0">
                <a:solidFill>
                  <a:srgbClr val="9D2234"/>
                </a:solidFill>
                <a:latin typeface="Arial"/>
                <a:cs typeface="Arial"/>
              </a:rPr>
              <a:t> </a:t>
            </a:r>
            <a:r>
              <a:rPr sz="2000" spc="-5" dirty="0">
                <a:solidFill>
                  <a:srgbClr val="9D2234"/>
                </a:solidFill>
                <a:latin typeface="Arial"/>
                <a:cs typeface="Arial"/>
              </a:rPr>
              <a:t>identity</a:t>
            </a:r>
            <a:r>
              <a:rPr sz="2000" spc="-20" dirty="0">
                <a:solidFill>
                  <a:srgbClr val="9D2234"/>
                </a:solidFill>
                <a:latin typeface="Arial"/>
                <a:cs typeface="Arial"/>
              </a:rPr>
              <a:t> </a:t>
            </a:r>
            <a:r>
              <a:rPr sz="2000" spc="-10" dirty="0">
                <a:solidFill>
                  <a:srgbClr val="9D2234"/>
                </a:solidFill>
                <a:latin typeface="Arial"/>
                <a:cs typeface="Arial"/>
              </a:rPr>
              <a:t>theft</a:t>
            </a:r>
            <a:r>
              <a:rPr sz="2000" spc="-20" dirty="0">
                <a:solidFill>
                  <a:srgbClr val="9D2234"/>
                </a:solidFill>
                <a:latin typeface="Arial"/>
                <a:cs typeface="Arial"/>
              </a:rPr>
              <a:t> </a:t>
            </a:r>
            <a:r>
              <a:rPr sz="2000" spc="-5" dirty="0">
                <a:solidFill>
                  <a:srgbClr val="9D2234"/>
                </a:solidFill>
                <a:latin typeface="Arial"/>
                <a:cs typeface="Arial"/>
              </a:rPr>
              <a:t>do</a:t>
            </a:r>
            <a:r>
              <a:rPr sz="2000" spc="-15" dirty="0">
                <a:solidFill>
                  <a:srgbClr val="9D2234"/>
                </a:solidFill>
                <a:latin typeface="Arial"/>
                <a:cs typeface="Arial"/>
              </a:rPr>
              <a:t> </a:t>
            </a:r>
            <a:r>
              <a:rPr sz="2000" spc="-5" dirty="0">
                <a:solidFill>
                  <a:srgbClr val="9D2234"/>
                </a:solidFill>
                <a:latin typeface="Arial"/>
                <a:cs typeface="Arial"/>
              </a:rPr>
              <a:t>happen!</a:t>
            </a:r>
            <a:endParaRPr sz="2000" dirty="0">
              <a:latin typeface="Arial"/>
              <a:cs typeface="Arial"/>
            </a:endParaRPr>
          </a:p>
        </p:txBody>
      </p:sp>
      <p:pic>
        <p:nvPicPr>
          <p:cNvPr id="3" name="object 3"/>
          <p:cNvPicPr/>
          <p:nvPr/>
        </p:nvPicPr>
        <p:blipFill>
          <a:blip r:embed="rId2" cstate="print"/>
          <a:stretch>
            <a:fillRect/>
          </a:stretch>
        </p:blipFill>
        <p:spPr>
          <a:xfrm>
            <a:off x="6506705" y="1978279"/>
            <a:ext cx="4087989" cy="3485540"/>
          </a:xfrm>
          <a:prstGeom prst="rect">
            <a:avLst/>
          </a:prstGeom>
        </p:spPr>
      </p:pic>
      <p:sp>
        <p:nvSpPr>
          <p:cNvPr id="4" name="object 4"/>
          <p:cNvSpPr txBox="1">
            <a:spLocks noGrp="1"/>
          </p:cNvSpPr>
          <p:nvPr>
            <p:ph type="title"/>
          </p:nvPr>
        </p:nvSpPr>
        <p:spPr>
          <a:xfrm>
            <a:off x="2948717" y="602996"/>
            <a:ext cx="6391275" cy="756920"/>
          </a:xfrm>
          <a:prstGeom prst="rect">
            <a:avLst/>
          </a:prstGeom>
        </p:spPr>
        <p:txBody>
          <a:bodyPr vert="horz" wrap="square" lIns="0" tIns="12700" rIns="0" bIns="0" rtlCol="0">
            <a:spAutoFit/>
          </a:bodyPr>
          <a:lstStyle/>
          <a:p>
            <a:pPr marL="12700">
              <a:lnSpc>
                <a:spcPct val="100000"/>
              </a:lnSpc>
              <a:spcBef>
                <a:spcPts val="100"/>
              </a:spcBef>
            </a:pPr>
            <a:r>
              <a:rPr sz="4800" b="1" i="0" spc="-800" dirty="0">
                <a:solidFill>
                  <a:srgbClr val="000000"/>
                </a:solidFill>
                <a:latin typeface="Arial"/>
                <a:cs typeface="Arial"/>
              </a:rPr>
              <a:t>R</a:t>
            </a:r>
            <a:r>
              <a:rPr sz="4800" b="1" i="0" spc="-600" dirty="0">
                <a:solidFill>
                  <a:srgbClr val="000000"/>
                </a:solidFill>
                <a:latin typeface="Arial"/>
                <a:cs typeface="Arial"/>
              </a:rPr>
              <a:t>e</a:t>
            </a:r>
            <a:r>
              <a:rPr sz="4800" b="1" i="0" spc="-445" dirty="0">
                <a:solidFill>
                  <a:srgbClr val="000000"/>
                </a:solidFill>
                <a:latin typeface="Arial"/>
                <a:cs typeface="Arial"/>
              </a:rPr>
              <a:t>a</a:t>
            </a:r>
            <a:r>
              <a:rPr sz="4800" b="1" i="0" spc="-509" dirty="0">
                <a:solidFill>
                  <a:srgbClr val="000000"/>
                </a:solidFill>
                <a:latin typeface="Arial"/>
                <a:cs typeface="Arial"/>
              </a:rPr>
              <a:t>d</a:t>
            </a:r>
            <a:r>
              <a:rPr sz="4800" b="1" i="0" spc="-310" dirty="0">
                <a:solidFill>
                  <a:srgbClr val="000000"/>
                </a:solidFill>
                <a:latin typeface="Arial"/>
                <a:cs typeface="Arial"/>
              </a:rPr>
              <a:t>i</a:t>
            </a:r>
            <a:r>
              <a:rPr sz="4800" b="1" i="0" spc="-509" dirty="0">
                <a:solidFill>
                  <a:srgbClr val="000000"/>
                </a:solidFill>
                <a:latin typeface="Arial"/>
                <a:cs typeface="Arial"/>
              </a:rPr>
              <a:t>n</a:t>
            </a:r>
            <a:r>
              <a:rPr sz="4800" b="1" i="0" spc="-660" dirty="0">
                <a:solidFill>
                  <a:srgbClr val="000000"/>
                </a:solidFill>
                <a:latin typeface="Arial"/>
                <a:cs typeface="Arial"/>
              </a:rPr>
              <a:t>g</a:t>
            </a:r>
            <a:r>
              <a:rPr sz="4800" b="1" i="0" spc="-550" dirty="0">
                <a:solidFill>
                  <a:srgbClr val="000000"/>
                </a:solidFill>
                <a:latin typeface="Arial"/>
                <a:cs typeface="Arial"/>
              </a:rPr>
              <a:t> </a:t>
            </a:r>
            <a:r>
              <a:rPr sz="4800" b="1" i="0" spc="-1245" dirty="0">
                <a:solidFill>
                  <a:srgbClr val="000000"/>
                </a:solidFill>
                <a:latin typeface="Arial"/>
                <a:cs typeface="Arial"/>
              </a:rPr>
              <a:t>Y</a:t>
            </a:r>
            <a:r>
              <a:rPr sz="4800" b="1" i="0" spc="-509" dirty="0">
                <a:solidFill>
                  <a:srgbClr val="000000"/>
                </a:solidFill>
                <a:latin typeface="Arial"/>
                <a:cs typeface="Arial"/>
              </a:rPr>
              <a:t>ou</a:t>
            </a:r>
            <a:r>
              <a:rPr sz="4800" b="1" i="0" spc="-165" dirty="0">
                <a:solidFill>
                  <a:srgbClr val="000000"/>
                </a:solidFill>
                <a:latin typeface="Arial"/>
                <a:cs typeface="Arial"/>
              </a:rPr>
              <a:t>r</a:t>
            </a:r>
            <a:r>
              <a:rPr sz="4800" b="1" i="0" spc="-540" dirty="0">
                <a:solidFill>
                  <a:srgbClr val="000000"/>
                </a:solidFill>
                <a:latin typeface="Arial"/>
                <a:cs typeface="Arial"/>
              </a:rPr>
              <a:t> </a:t>
            </a:r>
            <a:r>
              <a:rPr sz="4800" b="1" i="0" spc="-1085" dirty="0">
                <a:solidFill>
                  <a:srgbClr val="000000"/>
                </a:solidFill>
                <a:latin typeface="Arial"/>
                <a:cs typeface="Arial"/>
              </a:rPr>
              <a:t>C</a:t>
            </a:r>
            <a:r>
              <a:rPr sz="4800" b="1" i="0" spc="-365" dirty="0">
                <a:solidFill>
                  <a:srgbClr val="000000"/>
                </a:solidFill>
                <a:latin typeface="Arial"/>
                <a:cs typeface="Arial"/>
              </a:rPr>
              <a:t>r</a:t>
            </a:r>
            <a:r>
              <a:rPr sz="4800" b="1" i="0" spc="-409" dirty="0">
                <a:solidFill>
                  <a:srgbClr val="000000"/>
                </a:solidFill>
                <a:latin typeface="Arial"/>
                <a:cs typeface="Arial"/>
              </a:rPr>
              <a:t>e</a:t>
            </a:r>
            <a:r>
              <a:rPr sz="4800" b="1" i="0" spc="-509" dirty="0">
                <a:solidFill>
                  <a:srgbClr val="000000"/>
                </a:solidFill>
                <a:latin typeface="Arial"/>
                <a:cs typeface="Arial"/>
              </a:rPr>
              <a:t>d</a:t>
            </a:r>
            <a:r>
              <a:rPr sz="4800" b="1" i="0" spc="-310" dirty="0">
                <a:solidFill>
                  <a:srgbClr val="000000"/>
                </a:solidFill>
                <a:latin typeface="Arial"/>
                <a:cs typeface="Arial"/>
              </a:rPr>
              <a:t>i</a:t>
            </a:r>
            <a:r>
              <a:rPr sz="4800" b="1" i="0" spc="65" dirty="0">
                <a:solidFill>
                  <a:srgbClr val="000000"/>
                </a:solidFill>
                <a:latin typeface="Arial"/>
                <a:cs typeface="Arial"/>
              </a:rPr>
              <a:t>t</a:t>
            </a:r>
            <a:r>
              <a:rPr sz="4800" b="1" i="0" spc="-545" dirty="0">
                <a:solidFill>
                  <a:srgbClr val="000000"/>
                </a:solidFill>
                <a:latin typeface="Arial"/>
                <a:cs typeface="Arial"/>
              </a:rPr>
              <a:t> </a:t>
            </a:r>
            <a:r>
              <a:rPr sz="4800" b="1" i="0" spc="-800" dirty="0">
                <a:solidFill>
                  <a:srgbClr val="000000"/>
                </a:solidFill>
                <a:latin typeface="Arial"/>
                <a:cs typeface="Arial"/>
              </a:rPr>
              <a:t>R</a:t>
            </a:r>
            <a:r>
              <a:rPr sz="4800" b="1" i="0" spc="-600" dirty="0">
                <a:solidFill>
                  <a:srgbClr val="000000"/>
                </a:solidFill>
                <a:latin typeface="Arial"/>
                <a:cs typeface="Arial"/>
              </a:rPr>
              <a:t>e</a:t>
            </a:r>
            <a:r>
              <a:rPr sz="4800" b="1" i="0" spc="-509" dirty="0">
                <a:solidFill>
                  <a:srgbClr val="000000"/>
                </a:solidFill>
                <a:latin typeface="Arial"/>
                <a:cs typeface="Arial"/>
              </a:rPr>
              <a:t>po</a:t>
            </a:r>
            <a:r>
              <a:rPr sz="4800" b="1" i="0" spc="-310" dirty="0">
                <a:solidFill>
                  <a:srgbClr val="000000"/>
                </a:solidFill>
                <a:latin typeface="Arial"/>
                <a:cs typeface="Arial"/>
              </a:rPr>
              <a:t>r</a:t>
            </a:r>
            <a:r>
              <a:rPr sz="4800" b="1" i="0" spc="65" dirty="0">
                <a:solidFill>
                  <a:srgbClr val="000000"/>
                </a:solidFill>
                <a:latin typeface="Arial"/>
                <a:cs typeface="Arial"/>
              </a:rPr>
              <a:t>t</a:t>
            </a:r>
            <a:endParaRPr sz="4800" b="1" dirty="0">
              <a:latin typeface="Arial"/>
              <a:cs typeface="Arial"/>
            </a:endParaRPr>
          </a:p>
        </p:txBody>
      </p:sp>
      <p:sp>
        <p:nvSpPr>
          <p:cNvPr id="5" name="object 5"/>
          <p:cNvSpPr txBox="1">
            <a:spLocks noGrp="1"/>
          </p:cNvSpPr>
          <p:nvPr>
            <p:ph type="ftr" sz="quarter" idx="5"/>
          </p:nvPr>
        </p:nvSpPr>
        <p:spPr>
          <a:xfrm>
            <a:off x="3972595" y="6505519"/>
            <a:ext cx="4249420" cy="273684"/>
          </a:xfrm>
          <a:prstGeom prst="rect">
            <a:avLst/>
          </a:prstGeom>
        </p:spPr>
        <p:txBody>
          <a:bodyPr vert="horz" wrap="square" lIns="0" tIns="0" rIns="0" bIns="0" rtlCol="0">
            <a:spAutoFit/>
          </a:bodyPr>
          <a:lstStyle>
            <a:defPPr>
              <a:defRPr lang="en-US"/>
            </a:defPPr>
            <a:lvl1pPr marL="0" algn="l" defTabSz="914400" rtl="0" eaLnBrk="1" latinLnBrk="0" hangingPunct="1">
              <a:defRPr sz="160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20"/>
              </a:spcBef>
            </a:pPr>
            <a:r>
              <a:rPr lang="en-US" spc="-65"/>
              <a:t>IN</a:t>
            </a:r>
            <a:r>
              <a:rPr lang="en-US" spc="-150"/>
              <a:t>D</a:t>
            </a:r>
            <a:r>
              <a:rPr lang="en-US" spc="-70"/>
              <a:t>I</a:t>
            </a:r>
            <a:r>
              <a:rPr lang="en-US" spc="-175"/>
              <a:t>G</a:t>
            </a:r>
            <a:r>
              <a:rPr lang="en-US" spc="-300"/>
              <a:t>E</a:t>
            </a:r>
            <a:r>
              <a:rPr lang="en-US" spc="-110"/>
              <a:t>N</a:t>
            </a:r>
            <a:r>
              <a:rPr lang="en-US" spc="-160"/>
              <a:t>O</a:t>
            </a:r>
            <a:r>
              <a:rPr lang="en-US" spc="-110"/>
              <a:t>U</a:t>
            </a:r>
            <a:r>
              <a:rPr lang="en-US" spc="-315"/>
              <a:t>S</a:t>
            </a:r>
            <a:r>
              <a:rPr lang="en-US" spc="-80"/>
              <a:t> </a:t>
            </a:r>
            <a:r>
              <a:rPr lang="en-US" spc="-254"/>
              <a:t>F</a:t>
            </a:r>
            <a:r>
              <a:rPr lang="en-US" spc="-160"/>
              <a:t>OO</a:t>
            </a:r>
            <a:r>
              <a:rPr lang="en-US" spc="-150"/>
              <a:t>D</a:t>
            </a:r>
            <a:r>
              <a:rPr lang="en-US" spc="-80"/>
              <a:t> </a:t>
            </a:r>
            <a:r>
              <a:rPr lang="en-US" spc="-185"/>
              <a:t>A</a:t>
            </a:r>
            <a:r>
              <a:rPr lang="en-US" spc="-110"/>
              <a:t>N</a:t>
            </a:r>
            <a:r>
              <a:rPr lang="en-US" spc="-150"/>
              <a:t>D</a:t>
            </a:r>
            <a:r>
              <a:rPr lang="en-US" spc="-80"/>
              <a:t> </a:t>
            </a:r>
            <a:r>
              <a:rPr lang="en-US" spc="-204"/>
              <a:t>A</a:t>
            </a:r>
            <a:r>
              <a:rPr lang="en-US" spc="-220"/>
              <a:t>G</a:t>
            </a:r>
            <a:r>
              <a:rPr lang="en-US" spc="-260"/>
              <a:t>R</a:t>
            </a:r>
            <a:r>
              <a:rPr lang="en-US" spc="-100"/>
              <a:t>I</a:t>
            </a:r>
            <a:r>
              <a:rPr lang="en-US" spc="-240"/>
              <a:t>C</a:t>
            </a:r>
            <a:r>
              <a:rPr lang="en-US" spc="-110"/>
              <a:t>U</a:t>
            </a:r>
            <a:r>
              <a:rPr lang="en-US" spc="-425"/>
              <a:t>L</a:t>
            </a:r>
            <a:r>
              <a:rPr lang="en-US" spc="-195"/>
              <a:t>T</a:t>
            </a:r>
            <a:r>
              <a:rPr lang="en-US" spc="-110"/>
              <a:t>U</a:t>
            </a:r>
            <a:r>
              <a:rPr lang="en-US" spc="-260"/>
              <a:t>R</a:t>
            </a:r>
            <a:r>
              <a:rPr lang="en-US" spc="-290"/>
              <a:t>E</a:t>
            </a:r>
            <a:r>
              <a:rPr lang="en-US" spc="-90"/>
              <a:t> </a:t>
            </a:r>
            <a:r>
              <a:rPr lang="en-US" spc="-65"/>
              <a:t>IN</a:t>
            </a:r>
            <a:r>
              <a:rPr lang="en-US" spc="-110"/>
              <a:t>IT</a:t>
            </a:r>
            <a:r>
              <a:rPr lang="en-US" spc="-25"/>
              <a:t>I</a:t>
            </a:r>
            <a:r>
              <a:rPr lang="en-US" spc="-310"/>
              <a:t>A</a:t>
            </a:r>
            <a:r>
              <a:rPr lang="en-US" spc="-195"/>
              <a:t>T</a:t>
            </a:r>
            <a:r>
              <a:rPr lang="en-US" spc="-50"/>
              <a:t>I</a:t>
            </a:r>
            <a:r>
              <a:rPr lang="en-US" spc="-100"/>
              <a:t>V</a:t>
            </a:r>
            <a:r>
              <a:rPr lang="en-US" spc="-290"/>
              <a:t>E</a:t>
            </a:r>
            <a:endParaRPr spc="-290" dirty="0"/>
          </a:p>
        </p:txBody>
      </p:sp>
    </p:spTree>
    <p:extLst>
      <p:ext uri="{BB962C8B-B14F-4D97-AF65-F5344CB8AC3E}">
        <p14:creationId xmlns:p14="http://schemas.microsoft.com/office/powerpoint/2010/main" val="645724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11169" y="636523"/>
            <a:ext cx="6000750" cy="756920"/>
          </a:xfrm>
          <a:prstGeom prst="rect">
            <a:avLst/>
          </a:prstGeom>
        </p:spPr>
        <p:txBody>
          <a:bodyPr vert="horz" wrap="square" lIns="0" tIns="12700" rIns="0" bIns="0" rtlCol="0">
            <a:spAutoFit/>
          </a:bodyPr>
          <a:lstStyle/>
          <a:p>
            <a:pPr marL="12700">
              <a:lnSpc>
                <a:spcPct val="100000"/>
              </a:lnSpc>
              <a:spcBef>
                <a:spcPts val="100"/>
              </a:spcBef>
            </a:pPr>
            <a:r>
              <a:rPr sz="4800" b="1" i="0" spc="-819" dirty="0">
                <a:solidFill>
                  <a:srgbClr val="000000"/>
                </a:solidFill>
                <a:latin typeface="Arial"/>
                <a:cs typeface="Arial"/>
              </a:rPr>
              <a:t>S</a:t>
            </a:r>
            <a:r>
              <a:rPr sz="4800" b="1" i="0" spc="-775" dirty="0">
                <a:solidFill>
                  <a:srgbClr val="000000"/>
                </a:solidFill>
                <a:latin typeface="Arial"/>
                <a:cs typeface="Arial"/>
              </a:rPr>
              <a:t>u</a:t>
            </a:r>
            <a:r>
              <a:rPr sz="4800" b="1" i="0" spc="-525" dirty="0">
                <a:solidFill>
                  <a:srgbClr val="000000"/>
                </a:solidFill>
                <a:latin typeface="Arial"/>
                <a:cs typeface="Arial"/>
              </a:rPr>
              <a:t>mm</a:t>
            </a:r>
            <a:r>
              <a:rPr sz="4800" b="1" i="0" spc="-420" dirty="0">
                <a:solidFill>
                  <a:srgbClr val="000000"/>
                </a:solidFill>
                <a:latin typeface="Arial"/>
                <a:cs typeface="Arial"/>
              </a:rPr>
              <a:t>a</a:t>
            </a:r>
            <a:r>
              <a:rPr sz="4800" b="1" i="0" spc="-315" dirty="0">
                <a:solidFill>
                  <a:srgbClr val="000000"/>
                </a:solidFill>
                <a:latin typeface="Arial"/>
                <a:cs typeface="Arial"/>
              </a:rPr>
              <a:t>r</a:t>
            </a:r>
            <a:r>
              <a:rPr sz="4800" b="1" i="0" spc="-400" dirty="0">
                <a:solidFill>
                  <a:srgbClr val="000000"/>
                </a:solidFill>
                <a:latin typeface="Arial"/>
                <a:cs typeface="Arial"/>
              </a:rPr>
              <a:t>y</a:t>
            </a:r>
            <a:r>
              <a:rPr sz="4800" b="1" i="0" spc="-545" dirty="0">
                <a:solidFill>
                  <a:srgbClr val="000000"/>
                </a:solidFill>
                <a:latin typeface="Arial"/>
                <a:cs typeface="Arial"/>
              </a:rPr>
              <a:t> </a:t>
            </a:r>
            <a:r>
              <a:rPr sz="4800" b="1" i="0" spc="-509" dirty="0">
                <a:solidFill>
                  <a:srgbClr val="000000"/>
                </a:solidFill>
                <a:latin typeface="Arial"/>
                <a:cs typeface="Arial"/>
              </a:rPr>
              <a:t>o</a:t>
            </a:r>
            <a:r>
              <a:rPr sz="4800" b="1" i="0" spc="-80" dirty="0">
                <a:solidFill>
                  <a:srgbClr val="000000"/>
                </a:solidFill>
                <a:latin typeface="Arial"/>
                <a:cs typeface="Arial"/>
              </a:rPr>
              <a:t>f</a:t>
            </a:r>
            <a:r>
              <a:rPr sz="4800" b="1" i="0" spc="-540" dirty="0">
                <a:solidFill>
                  <a:srgbClr val="000000"/>
                </a:solidFill>
                <a:latin typeface="Arial"/>
                <a:cs typeface="Arial"/>
              </a:rPr>
              <a:t> </a:t>
            </a:r>
            <a:r>
              <a:rPr sz="4800" b="1" i="0" spc="-865" dirty="0">
                <a:solidFill>
                  <a:srgbClr val="000000"/>
                </a:solidFill>
                <a:latin typeface="Arial"/>
                <a:cs typeface="Arial"/>
              </a:rPr>
              <a:t>C</a:t>
            </a:r>
            <a:r>
              <a:rPr sz="4800" b="1" i="0" spc="-585" dirty="0">
                <a:solidFill>
                  <a:srgbClr val="000000"/>
                </a:solidFill>
                <a:latin typeface="Arial"/>
                <a:cs typeface="Arial"/>
              </a:rPr>
              <a:t>r</a:t>
            </a:r>
            <a:r>
              <a:rPr sz="4800" b="1" i="0" spc="-465" dirty="0">
                <a:solidFill>
                  <a:srgbClr val="000000"/>
                </a:solidFill>
                <a:latin typeface="Arial"/>
                <a:cs typeface="Arial"/>
              </a:rPr>
              <a:t>ed</a:t>
            </a:r>
            <a:r>
              <a:rPr sz="4800" b="1" i="0" spc="-310" dirty="0">
                <a:solidFill>
                  <a:srgbClr val="000000"/>
                </a:solidFill>
                <a:latin typeface="Arial"/>
                <a:cs typeface="Arial"/>
              </a:rPr>
              <a:t>i</a:t>
            </a:r>
            <a:r>
              <a:rPr sz="4800" b="1" i="0" spc="65" dirty="0">
                <a:solidFill>
                  <a:srgbClr val="000000"/>
                </a:solidFill>
                <a:latin typeface="Arial"/>
                <a:cs typeface="Arial"/>
              </a:rPr>
              <a:t>t</a:t>
            </a:r>
            <a:r>
              <a:rPr sz="4800" b="1" i="0" spc="-550" dirty="0">
                <a:solidFill>
                  <a:srgbClr val="000000"/>
                </a:solidFill>
                <a:latin typeface="Arial"/>
                <a:cs typeface="Arial"/>
              </a:rPr>
              <a:t> </a:t>
            </a:r>
            <a:r>
              <a:rPr sz="4800" b="1" i="0" spc="-930" dirty="0">
                <a:solidFill>
                  <a:srgbClr val="000000"/>
                </a:solidFill>
                <a:latin typeface="Arial"/>
                <a:cs typeface="Arial"/>
              </a:rPr>
              <a:t>B</a:t>
            </a:r>
            <a:r>
              <a:rPr sz="4800" b="1" i="0" spc="-675" dirty="0">
                <a:solidFill>
                  <a:srgbClr val="000000"/>
                </a:solidFill>
                <a:latin typeface="Arial"/>
                <a:cs typeface="Arial"/>
              </a:rPr>
              <a:t>a</a:t>
            </a:r>
            <a:r>
              <a:rPr sz="4800" b="1" i="0" spc="-680" dirty="0">
                <a:solidFill>
                  <a:srgbClr val="000000"/>
                </a:solidFill>
                <a:latin typeface="Arial"/>
                <a:cs typeface="Arial"/>
              </a:rPr>
              <a:t>s</a:t>
            </a:r>
            <a:r>
              <a:rPr sz="4800" b="1" i="0" spc="-310" dirty="0">
                <a:solidFill>
                  <a:srgbClr val="000000"/>
                </a:solidFill>
                <a:latin typeface="Arial"/>
                <a:cs typeface="Arial"/>
              </a:rPr>
              <a:t>i</a:t>
            </a:r>
            <a:r>
              <a:rPr sz="4800" b="1" i="0" spc="-815" dirty="0">
                <a:solidFill>
                  <a:srgbClr val="000000"/>
                </a:solidFill>
                <a:latin typeface="Arial"/>
                <a:cs typeface="Arial"/>
              </a:rPr>
              <a:t>c</a:t>
            </a:r>
            <a:r>
              <a:rPr sz="4800" b="1" i="0" spc="-755" dirty="0">
                <a:solidFill>
                  <a:srgbClr val="000000"/>
                </a:solidFill>
                <a:latin typeface="Arial"/>
                <a:cs typeface="Arial"/>
              </a:rPr>
              <a:t>s</a:t>
            </a:r>
            <a:endParaRPr sz="4800" b="1" dirty="0">
              <a:latin typeface="Arial"/>
              <a:cs typeface="Arial"/>
            </a:endParaRPr>
          </a:p>
        </p:txBody>
      </p:sp>
      <p:sp>
        <p:nvSpPr>
          <p:cNvPr id="4" name="object 4"/>
          <p:cNvSpPr txBox="1">
            <a:spLocks noGrp="1"/>
          </p:cNvSpPr>
          <p:nvPr>
            <p:ph type="ftr" sz="quarter" idx="5"/>
          </p:nvPr>
        </p:nvSpPr>
        <p:spPr>
          <a:xfrm>
            <a:off x="3972595" y="6505519"/>
            <a:ext cx="4249420" cy="273684"/>
          </a:xfrm>
          <a:prstGeom prst="rect">
            <a:avLst/>
          </a:prstGeom>
        </p:spPr>
        <p:txBody>
          <a:bodyPr vert="horz" wrap="square" lIns="0" tIns="0" rIns="0" bIns="0" rtlCol="0">
            <a:spAutoFit/>
          </a:bodyPr>
          <a:lstStyle>
            <a:defPPr>
              <a:defRPr lang="en-US"/>
            </a:defPPr>
            <a:lvl1pPr marL="0" algn="l" defTabSz="914400" rtl="0" eaLnBrk="1" latinLnBrk="0" hangingPunct="1">
              <a:defRPr sz="160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20"/>
              </a:spcBef>
            </a:pPr>
            <a:r>
              <a:rPr lang="en-US" spc="-65"/>
              <a:t>IN</a:t>
            </a:r>
            <a:r>
              <a:rPr lang="en-US" spc="-150"/>
              <a:t>D</a:t>
            </a:r>
            <a:r>
              <a:rPr lang="en-US" spc="-70"/>
              <a:t>I</a:t>
            </a:r>
            <a:r>
              <a:rPr lang="en-US" spc="-175"/>
              <a:t>G</a:t>
            </a:r>
            <a:r>
              <a:rPr lang="en-US" spc="-300"/>
              <a:t>E</a:t>
            </a:r>
            <a:r>
              <a:rPr lang="en-US" spc="-110"/>
              <a:t>N</a:t>
            </a:r>
            <a:r>
              <a:rPr lang="en-US" spc="-160"/>
              <a:t>O</a:t>
            </a:r>
            <a:r>
              <a:rPr lang="en-US" spc="-110"/>
              <a:t>U</a:t>
            </a:r>
            <a:r>
              <a:rPr lang="en-US" spc="-315"/>
              <a:t>S</a:t>
            </a:r>
            <a:r>
              <a:rPr lang="en-US" spc="-80"/>
              <a:t> </a:t>
            </a:r>
            <a:r>
              <a:rPr lang="en-US" spc="-254"/>
              <a:t>F</a:t>
            </a:r>
            <a:r>
              <a:rPr lang="en-US" spc="-160"/>
              <a:t>OO</a:t>
            </a:r>
            <a:r>
              <a:rPr lang="en-US" spc="-150"/>
              <a:t>D</a:t>
            </a:r>
            <a:r>
              <a:rPr lang="en-US" spc="-80"/>
              <a:t> </a:t>
            </a:r>
            <a:r>
              <a:rPr lang="en-US" spc="-185"/>
              <a:t>A</a:t>
            </a:r>
            <a:r>
              <a:rPr lang="en-US" spc="-110"/>
              <a:t>N</a:t>
            </a:r>
            <a:r>
              <a:rPr lang="en-US" spc="-150"/>
              <a:t>D</a:t>
            </a:r>
            <a:r>
              <a:rPr lang="en-US" spc="-80"/>
              <a:t> </a:t>
            </a:r>
            <a:r>
              <a:rPr lang="en-US" spc="-204"/>
              <a:t>A</a:t>
            </a:r>
            <a:r>
              <a:rPr lang="en-US" spc="-220"/>
              <a:t>G</a:t>
            </a:r>
            <a:r>
              <a:rPr lang="en-US" spc="-260"/>
              <a:t>R</a:t>
            </a:r>
            <a:r>
              <a:rPr lang="en-US" spc="-100"/>
              <a:t>I</a:t>
            </a:r>
            <a:r>
              <a:rPr lang="en-US" spc="-240"/>
              <a:t>C</a:t>
            </a:r>
            <a:r>
              <a:rPr lang="en-US" spc="-110"/>
              <a:t>U</a:t>
            </a:r>
            <a:r>
              <a:rPr lang="en-US" spc="-425"/>
              <a:t>L</a:t>
            </a:r>
            <a:r>
              <a:rPr lang="en-US" spc="-195"/>
              <a:t>T</a:t>
            </a:r>
            <a:r>
              <a:rPr lang="en-US" spc="-110"/>
              <a:t>U</a:t>
            </a:r>
            <a:r>
              <a:rPr lang="en-US" spc="-260"/>
              <a:t>R</a:t>
            </a:r>
            <a:r>
              <a:rPr lang="en-US" spc="-290"/>
              <a:t>E</a:t>
            </a:r>
            <a:r>
              <a:rPr lang="en-US" spc="-90"/>
              <a:t> </a:t>
            </a:r>
            <a:r>
              <a:rPr lang="en-US" spc="-65"/>
              <a:t>IN</a:t>
            </a:r>
            <a:r>
              <a:rPr lang="en-US" spc="-110"/>
              <a:t>IT</a:t>
            </a:r>
            <a:r>
              <a:rPr lang="en-US" spc="-25"/>
              <a:t>I</a:t>
            </a:r>
            <a:r>
              <a:rPr lang="en-US" spc="-310"/>
              <a:t>A</a:t>
            </a:r>
            <a:r>
              <a:rPr lang="en-US" spc="-195"/>
              <a:t>T</a:t>
            </a:r>
            <a:r>
              <a:rPr lang="en-US" spc="-50"/>
              <a:t>I</a:t>
            </a:r>
            <a:r>
              <a:rPr lang="en-US" spc="-100"/>
              <a:t>V</a:t>
            </a:r>
            <a:r>
              <a:rPr lang="en-US" spc="-290"/>
              <a:t>E</a:t>
            </a:r>
            <a:endParaRPr spc="-290" dirty="0"/>
          </a:p>
        </p:txBody>
      </p:sp>
      <p:sp>
        <p:nvSpPr>
          <p:cNvPr id="3" name="object 3"/>
          <p:cNvSpPr txBox="1"/>
          <p:nvPr/>
        </p:nvSpPr>
        <p:spPr>
          <a:xfrm>
            <a:off x="2552763" y="1616964"/>
            <a:ext cx="6830059" cy="4112664"/>
          </a:xfrm>
          <a:prstGeom prst="rect">
            <a:avLst/>
          </a:prstGeom>
        </p:spPr>
        <p:txBody>
          <a:bodyPr vert="horz" wrap="square" lIns="0" tIns="41910" rIns="0" bIns="0" rtlCol="0">
            <a:spAutoFit/>
          </a:bodyPr>
          <a:lstStyle/>
          <a:p>
            <a:pPr marL="12700" marR="249554">
              <a:lnSpc>
                <a:spcPts val="2210"/>
              </a:lnSpc>
              <a:spcBef>
                <a:spcPts val="330"/>
              </a:spcBef>
              <a:tabLst>
                <a:tab pos="901065" algn="l"/>
              </a:tabLst>
            </a:pPr>
            <a:r>
              <a:rPr sz="2000" spc="-50" dirty="0">
                <a:solidFill>
                  <a:srgbClr val="9D2234"/>
                </a:solidFill>
                <a:latin typeface="Arial"/>
                <a:cs typeface="Arial"/>
              </a:rPr>
              <a:t>Your </a:t>
            </a:r>
            <a:r>
              <a:rPr sz="2000" spc="-5" dirty="0">
                <a:solidFill>
                  <a:srgbClr val="9D2234"/>
                </a:solidFill>
                <a:latin typeface="Arial"/>
                <a:cs typeface="Arial"/>
              </a:rPr>
              <a:t>credit score </a:t>
            </a:r>
            <a:r>
              <a:rPr sz="2000" dirty="0">
                <a:solidFill>
                  <a:srgbClr val="9D2234"/>
                </a:solidFill>
                <a:latin typeface="Arial"/>
                <a:cs typeface="Arial"/>
              </a:rPr>
              <a:t>is a </a:t>
            </a:r>
            <a:r>
              <a:rPr sz="2000" spc="-5" dirty="0">
                <a:solidFill>
                  <a:srgbClr val="9D2234"/>
                </a:solidFill>
                <a:latin typeface="Arial"/>
                <a:cs typeface="Arial"/>
              </a:rPr>
              <a:t>number that some lenders </a:t>
            </a:r>
            <a:r>
              <a:rPr sz="2000" dirty="0">
                <a:solidFill>
                  <a:srgbClr val="9D2234"/>
                </a:solidFill>
                <a:latin typeface="Arial"/>
                <a:cs typeface="Arial"/>
              </a:rPr>
              <a:t>will </a:t>
            </a:r>
            <a:r>
              <a:rPr sz="2000" spc="-5" dirty="0">
                <a:solidFill>
                  <a:srgbClr val="9D2234"/>
                </a:solidFill>
                <a:latin typeface="Arial"/>
                <a:cs typeface="Arial"/>
              </a:rPr>
              <a:t>use to </a:t>
            </a:r>
            <a:r>
              <a:rPr sz="2000" spc="-545" dirty="0">
                <a:solidFill>
                  <a:srgbClr val="9D2234"/>
                </a:solidFill>
                <a:latin typeface="Arial"/>
                <a:cs typeface="Arial"/>
              </a:rPr>
              <a:t> </a:t>
            </a:r>
            <a:r>
              <a:rPr sz="2000" spc="-5" dirty="0">
                <a:solidFill>
                  <a:srgbClr val="9D2234"/>
                </a:solidFill>
                <a:latin typeface="Arial"/>
                <a:cs typeface="Arial"/>
              </a:rPr>
              <a:t>decide</a:t>
            </a:r>
            <a:r>
              <a:rPr lang="en-US" sz="2000" spc="-5" dirty="0">
                <a:solidFill>
                  <a:srgbClr val="9D2234"/>
                </a:solidFill>
                <a:latin typeface="Arial"/>
                <a:cs typeface="Arial"/>
              </a:rPr>
              <a:t> </a:t>
            </a:r>
            <a:r>
              <a:rPr sz="2000" spc="-5" dirty="0">
                <a:solidFill>
                  <a:srgbClr val="9D2234"/>
                </a:solidFill>
                <a:latin typeface="Arial"/>
                <a:cs typeface="Arial"/>
              </a:rPr>
              <a:t>whether</a:t>
            </a:r>
            <a:r>
              <a:rPr sz="2000" spc="-15" dirty="0">
                <a:solidFill>
                  <a:srgbClr val="9D2234"/>
                </a:solidFill>
                <a:latin typeface="Arial"/>
                <a:cs typeface="Arial"/>
              </a:rPr>
              <a:t> </a:t>
            </a:r>
            <a:r>
              <a:rPr sz="2000" spc="-5" dirty="0">
                <a:solidFill>
                  <a:srgbClr val="9D2234"/>
                </a:solidFill>
                <a:latin typeface="Arial"/>
                <a:cs typeface="Arial"/>
              </a:rPr>
              <a:t>or</a:t>
            </a:r>
            <a:r>
              <a:rPr sz="2000" spc="-10" dirty="0">
                <a:solidFill>
                  <a:srgbClr val="9D2234"/>
                </a:solidFill>
                <a:latin typeface="Arial"/>
                <a:cs typeface="Arial"/>
              </a:rPr>
              <a:t> </a:t>
            </a:r>
            <a:r>
              <a:rPr sz="2000" spc="-5" dirty="0">
                <a:solidFill>
                  <a:srgbClr val="9D2234"/>
                </a:solidFill>
                <a:latin typeface="Arial"/>
                <a:cs typeface="Arial"/>
              </a:rPr>
              <a:t>not</a:t>
            </a:r>
            <a:r>
              <a:rPr sz="2000" spc="-20" dirty="0">
                <a:solidFill>
                  <a:srgbClr val="9D2234"/>
                </a:solidFill>
                <a:latin typeface="Arial"/>
                <a:cs typeface="Arial"/>
              </a:rPr>
              <a:t> </a:t>
            </a:r>
            <a:r>
              <a:rPr sz="2000" spc="-5" dirty="0">
                <a:solidFill>
                  <a:srgbClr val="9D2234"/>
                </a:solidFill>
                <a:latin typeface="Arial"/>
                <a:cs typeface="Arial"/>
              </a:rPr>
              <a:t>to</a:t>
            </a:r>
            <a:r>
              <a:rPr sz="2000" spc="-10" dirty="0">
                <a:solidFill>
                  <a:srgbClr val="9D2234"/>
                </a:solidFill>
                <a:latin typeface="Arial"/>
                <a:cs typeface="Arial"/>
              </a:rPr>
              <a:t> </a:t>
            </a:r>
            <a:r>
              <a:rPr sz="2000" spc="-5" dirty="0">
                <a:solidFill>
                  <a:srgbClr val="9D2234"/>
                </a:solidFill>
                <a:latin typeface="Arial"/>
                <a:cs typeface="Arial"/>
              </a:rPr>
              <a:t>extend</a:t>
            </a:r>
            <a:r>
              <a:rPr sz="2000" spc="-15" dirty="0">
                <a:solidFill>
                  <a:srgbClr val="9D2234"/>
                </a:solidFill>
                <a:latin typeface="Arial"/>
                <a:cs typeface="Arial"/>
              </a:rPr>
              <a:t> </a:t>
            </a:r>
            <a:r>
              <a:rPr sz="2000" spc="-5" dirty="0">
                <a:solidFill>
                  <a:srgbClr val="9D2234"/>
                </a:solidFill>
                <a:latin typeface="Arial"/>
                <a:cs typeface="Arial"/>
              </a:rPr>
              <a:t>credit</a:t>
            </a:r>
            <a:r>
              <a:rPr sz="2000" spc="-15" dirty="0">
                <a:solidFill>
                  <a:srgbClr val="9D2234"/>
                </a:solidFill>
                <a:latin typeface="Arial"/>
                <a:cs typeface="Arial"/>
              </a:rPr>
              <a:t> </a:t>
            </a:r>
            <a:r>
              <a:rPr sz="2000" spc="-5" dirty="0">
                <a:solidFill>
                  <a:srgbClr val="9D2234"/>
                </a:solidFill>
                <a:latin typeface="Arial"/>
                <a:cs typeface="Arial"/>
              </a:rPr>
              <a:t>to</a:t>
            </a:r>
            <a:r>
              <a:rPr sz="2000" spc="-15" dirty="0">
                <a:solidFill>
                  <a:srgbClr val="9D2234"/>
                </a:solidFill>
                <a:latin typeface="Arial"/>
                <a:cs typeface="Arial"/>
              </a:rPr>
              <a:t> </a:t>
            </a:r>
            <a:r>
              <a:rPr sz="2000" dirty="0">
                <a:solidFill>
                  <a:srgbClr val="9D2234"/>
                </a:solidFill>
                <a:latin typeface="Arial"/>
                <a:cs typeface="Arial"/>
              </a:rPr>
              <a:t>you.</a:t>
            </a:r>
            <a:endParaRPr sz="2000" dirty="0">
              <a:latin typeface="Arial"/>
              <a:cs typeface="Arial"/>
            </a:endParaRPr>
          </a:p>
          <a:p>
            <a:pPr marL="12700">
              <a:lnSpc>
                <a:spcPct val="100000"/>
              </a:lnSpc>
              <a:spcBef>
                <a:spcPts val="1155"/>
              </a:spcBef>
            </a:pPr>
            <a:r>
              <a:rPr sz="2000" spc="-50" dirty="0">
                <a:solidFill>
                  <a:srgbClr val="9D2234"/>
                </a:solidFill>
                <a:latin typeface="Arial"/>
                <a:cs typeface="Arial"/>
              </a:rPr>
              <a:t>Your</a:t>
            </a:r>
            <a:r>
              <a:rPr sz="2000" spc="-15" dirty="0">
                <a:solidFill>
                  <a:srgbClr val="9D2234"/>
                </a:solidFill>
                <a:latin typeface="Arial"/>
                <a:cs typeface="Arial"/>
              </a:rPr>
              <a:t> </a:t>
            </a:r>
            <a:r>
              <a:rPr sz="2000" spc="-5" dirty="0">
                <a:solidFill>
                  <a:srgbClr val="9D2234"/>
                </a:solidFill>
                <a:latin typeface="Arial"/>
                <a:cs typeface="Arial"/>
              </a:rPr>
              <a:t>credit</a:t>
            </a:r>
            <a:r>
              <a:rPr sz="2000" spc="-15" dirty="0">
                <a:solidFill>
                  <a:srgbClr val="9D2234"/>
                </a:solidFill>
                <a:latin typeface="Arial"/>
                <a:cs typeface="Arial"/>
              </a:rPr>
              <a:t> </a:t>
            </a:r>
            <a:r>
              <a:rPr sz="2000" spc="-5" dirty="0">
                <a:solidFill>
                  <a:srgbClr val="9D2234"/>
                </a:solidFill>
                <a:latin typeface="Arial"/>
                <a:cs typeface="Arial"/>
              </a:rPr>
              <a:t>history</a:t>
            </a:r>
            <a:r>
              <a:rPr sz="2000" spc="-15" dirty="0">
                <a:solidFill>
                  <a:srgbClr val="9D2234"/>
                </a:solidFill>
                <a:latin typeface="Arial"/>
                <a:cs typeface="Arial"/>
              </a:rPr>
              <a:t> </a:t>
            </a:r>
            <a:r>
              <a:rPr sz="2000" spc="-5" dirty="0">
                <a:solidFill>
                  <a:srgbClr val="9D2234"/>
                </a:solidFill>
                <a:latin typeface="Arial"/>
                <a:cs typeface="Arial"/>
              </a:rPr>
              <a:t>comes</a:t>
            </a:r>
            <a:r>
              <a:rPr sz="2000" spc="-10" dirty="0">
                <a:solidFill>
                  <a:srgbClr val="9D2234"/>
                </a:solidFill>
                <a:latin typeface="Arial"/>
                <a:cs typeface="Arial"/>
              </a:rPr>
              <a:t> </a:t>
            </a:r>
            <a:r>
              <a:rPr sz="2000" spc="-5" dirty="0">
                <a:solidFill>
                  <a:srgbClr val="9D2234"/>
                </a:solidFill>
                <a:latin typeface="Arial"/>
                <a:cs typeface="Arial"/>
              </a:rPr>
              <a:t>from</a:t>
            </a:r>
            <a:r>
              <a:rPr sz="2000" spc="-10" dirty="0">
                <a:solidFill>
                  <a:srgbClr val="9D2234"/>
                </a:solidFill>
                <a:latin typeface="Arial"/>
                <a:cs typeface="Arial"/>
              </a:rPr>
              <a:t> </a:t>
            </a:r>
            <a:r>
              <a:rPr sz="2000" dirty="0">
                <a:solidFill>
                  <a:srgbClr val="9D2234"/>
                </a:solidFill>
                <a:latin typeface="Arial"/>
                <a:cs typeface="Arial"/>
              </a:rPr>
              <a:t>your</a:t>
            </a:r>
            <a:r>
              <a:rPr sz="2000" spc="-15" dirty="0">
                <a:solidFill>
                  <a:srgbClr val="9D2234"/>
                </a:solidFill>
                <a:latin typeface="Arial"/>
                <a:cs typeface="Arial"/>
              </a:rPr>
              <a:t> </a:t>
            </a:r>
            <a:r>
              <a:rPr sz="2000" spc="-5" dirty="0">
                <a:solidFill>
                  <a:srgbClr val="9D2234"/>
                </a:solidFill>
                <a:latin typeface="Arial"/>
                <a:cs typeface="Arial"/>
              </a:rPr>
              <a:t>credit</a:t>
            </a:r>
            <a:r>
              <a:rPr sz="2000" spc="-15" dirty="0">
                <a:solidFill>
                  <a:srgbClr val="9D2234"/>
                </a:solidFill>
                <a:latin typeface="Arial"/>
                <a:cs typeface="Arial"/>
              </a:rPr>
              <a:t> </a:t>
            </a:r>
            <a:r>
              <a:rPr sz="2000" spc="-5" dirty="0">
                <a:solidFill>
                  <a:srgbClr val="9D2234"/>
                </a:solidFill>
                <a:latin typeface="Arial"/>
                <a:cs typeface="Arial"/>
              </a:rPr>
              <a:t>report.</a:t>
            </a:r>
            <a:endParaRPr sz="2000" dirty="0">
              <a:latin typeface="Arial"/>
              <a:cs typeface="Arial"/>
            </a:endParaRPr>
          </a:p>
          <a:p>
            <a:pPr marL="12700" marR="191135">
              <a:lnSpc>
                <a:spcPct val="90000"/>
              </a:lnSpc>
              <a:spcBef>
                <a:spcPts val="1345"/>
              </a:spcBef>
              <a:tabLst>
                <a:tab pos="1645285" algn="l"/>
                <a:tab pos="2566670" algn="l"/>
                <a:tab pos="2600325" algn="l"/>
              </a:tabLst>
            </a:pPr>
            <a:r>
              <a:rPr sz="2000" spc="-5" dirty="0">
                <a:solidFill>
                  <a:srgbClr val="9D2234"/>
                </a:solidFill>
                <a:latin typeface="Arial"/>
                <a:cs typeface="Arial"/>
              </a:rPr>
              <a:t>Three credit bureaus– Experian, Equifax, and </a:t>
            </a:r>
            <a:r>
              <a:rPr sz="2000" spc="-10" dirty="0">
                <a:solidFill>
                  <a:srgbClr val="9D2234"/>
                </a:solidFill>
                <a:latin typeface="Arial"/>
                <a:cs typeface="Arial"/>
              </a:rPr>
              <a:t>TransUnion– </a:t>
            </a:r>
            <a:r>
              <a:rPr sz="2000" spc="-545" dirty="0">
                <a:solidFill>
                  <a:srgbClr val="9D2234"/>
                </a:solidFill>
                <a:latin typeface="Arial"/>
                <a:cs typeface="Arial"/>
              </a:rPr>
              <a:t> </a:t>
            </a:r>
            <a:r>
              <a:rPr sz="2000" spc="-5" dirty="0">
                <a:solidFill>
                  <a:srgbClr val="9D2234"/>
                </a:solidFill>
                <a:latin typeface="Arial"/>
                <a:cs typeface="Arial"/>
              </a:rPr>
              <a:t>are</a:t>
            </a:r>
            <a:r>
              <a:rPr sz="2000" spc="-10" dirty="0">
                <a:solidFill>
                  <a:srgbClr val="9D2234"/>
                </a:solidFill>
                <a:latin typeface="Arial"/>
                <a:cs typeface="Arial"/>
              </a:rPr>
              <a:t> </a:t>
            </a:r>
            <a:r>
              <a:rPr sz="2000" spc="-5" dirty="0">
                <a:solidFill>
                  <a:srgbClr val="9D2234"/>
                </a:solidFill>
                <a:latin typeface="Arial"/>
                <a:cs typeface="Arial"/>
              </a:rPr>
              <a:t>the major	companies </a:t>
            </a:r>
            <a:r>
              <a:rPr sz="2000" dirty="0">
                <a:solidFill>
                  <a:srgbClr val="9D2234"/>
                </a:solidFill>
                <a:latin typeface="Arial"/>
                <a:cs typeface="Arial"/>
              </a:rPr>
              <a:t>who keep </a:t>
            </a:r>
            <a:r>
              <a:rPr sz="2000" spc="-5" dirty="0">
                <a:solidFill>
                  <a:srgbClr val="9D2234"/>
                </a:solidFill>
                <a:latin typeface="Arial"/>
                <a:cs typeface="Arial"/>
              </a:rPr>
              <a:t>credit reports. </a:t>
            </a:r>
            <a:r>
              <a:rPr sz="2000" spc="-65" dirty="0">
                <a:solidFill>
                  <a:srgbClr val="9D2234"/>
                </a:solidFill>
                <a:latin typeface="Arial"/>
                <a:cs typeface="Arial"/>
              </a:rPr>
              <a:t>You </a:t>
            </a:r>
            <a:r>
              <a:rPr sz="2000" dirty="0">
                <a:solidFill>
                  <a:srgbClr val="9D2234"/>
                </a:solidFill>
                <a:latin typeface="Arial"/>
                <a:cs typeface="Arial"/>
              </a:rPr>
              <a:t>can </a:t>
            </a:r>
            <a:r>
              <a:rPr sz="2000" spc="-540" dirty="0">
                <a:solidFill>
                  <a:srgbClr val="9D2234"/>
                </a:solidFill>
                <a:latin typeface="Arial"/>
                <a:cs typeface="Arial"/>
              </a:rPr>
              <a:t> </a:t>
            </a:r>
            <a:r>
              <a:rPr sz="2000" spc="-5" dirty="0">
                <a:solidFill>
                  <a:srgbClr val="9D2234"/>
                </a:solidFill>
                <a:latin typeface="Arial"/>
                <a:cs typeface="Arial"/>
              </a:rPr>
              <a:t>get</a:t>
            </a:r>
            <a:r>
              <a:rPr sz="2000" spc="-15" dirty="0">
                <a:solidFill>
                  <a:srgbClr val="9D2234"/>
                </a:solidFill>
                <a:latin typeface="Arial"/>
                <a:cs typeface="Arial"/>
              </a:rPr>
              <a:t> </a:t>
            </a:r>
            <a:r>
              <a:rPr sz="2000" spc="-5" dirty="0">
                <a:solidFill>
                  <a:srgbClr val="9D2234"/>
                </a:solidFill>
                <a:latin typeface="Arial"/>
                <a:cs typeface="Arial"/>
              </a:rPr>
              <a:t>one report</a:t>
            </a:r>
            <a:r>
              <a:rPr sz="2000" spc="-15" dirty="0">
                <a:solidFill>
                  <a:srgbClr val="9D2234"/>
                </a:solidFill>
                <a:latin typeface="Arial"/>
                <a:cs typeface="Arial"/>
              </a:rPr>
              <a:t> </a:t>
            </a:r>
            <a:r>
              <a:rPr sz="2000" spc="-5" dirty="0">
                <a:solidFill>
                  <a:srgbClr val="9D2234"/>
                </a:solidFill>
                <a:latin typeface="Arial"/>
                <a:cs typeface="Arial"/>
              </a:rPr>
              <a:t>for free		annually from each of </a:t>
            </a:r>
            <a:r>
              <a:rPr sz="2000" spc="-10" dirty="0">
                <a:solidFill>
                  <a:srgbClr val="9D2234"/>
                </a:solidFill>
                <a:latin typeface="Arial"/>
                <a:cs typeface="Arial"/>
              </a:rPr>
              <a:t>these </a:t>
            </a:r>
            <a:r>
              <a:rPr sz="2000" spc="-5" dirty="0">
                <a:solidFill>
                  <a:srgbClr val="9D2234"/>
                </a:solidFill>
                <a:latin typeface="Arial"/>
                <a:cs typeface="Arial"/>
              </a:rPr>
              <a:t> companies by </a:t>
            </a:r>
            <a:r>
              <a:rPr sz="2000" dirty="0">
                <a:solidFill>
                  <a:srgbClr val="9D2234"/>
                </a:solidFill>
                <a:latin typeface="Arial"/>
                <a:cs typeface="Arial"/>
              </a:rPr>
              <a:t>visiting	</a:t>
            </a:r>
            <a:r>
              <a:rPr sz="2000" u="sng" spc="-10" dirty="0">
                <a:solidFill>
                  <a:srgbClr val="586492"/>
                </a:solidFill>
                <a:uFill>
                  <a:solidFill>
                    <a:srgbClr val="586492"/>
                  </a:solidFill>
                </a:uFill>
                <a:latin typeface="Arial"/>
                <a:cs typeface="Arial"/>
                <a:hlinkClick r:id="rId2"/>
              </a:rPr>
              <a:t>www.annualcreditreport.com</a:t>
            </a:r>
            <a:r>
              <a:rPr sz="2000" u="sng" spc="-10" dirty="0">
                <a:solidFill>
                  <a:srgbClr val="9D2234"/>
                </a:solidFill>
                <a:uFill>
                  <a:solidFill>
                    <a:srgbClr val="586492"/>
                  </a:solidFill>
                </a:uFill>
                <a:latin typeface="Arial"/>
                <a:cs typeface="Arial"/>
                <a:hlinkClick r:id="rId2"/>
              </a:rPr>
              <a:t>.</a:t>
            </a:r>
            <a:endParaRPr sz="2000" dirty="0">
              <a:latin typeface="Arial"/>
              <a:cs typeface="Arial"/>
            </a:endParaRPr>
          </a:p>
          <a:p>
            <a:pPr marL="12700" marR="5080">
              <a:lnSpc>
                <a:spcPct val="89700"/>
              </a:lnSpc>
              <a:spcBef>
                <a:spcPts val="1450"/>
              </a:spcBef>
              <a:tabLst>
                <a:tab pos="618490" algn="l"/>
                <a:tab pos="1323340" algn="l"/>
              </a:tabLst>
            </a:pPr>
            <a:r>
              <a:rPr sz="2000" spc="-10" dirty="0">
                <a:solidFill>
                  <a:srgbClr val="9D2234"/>
                </a:solidFill>
                <a:latin typeface="Arial"/>
                <a:cs typeface="Arial"/>
              </a:rPr>
              <a:t>Different </a:t>
            </a:r>
            <a:r>
              <a:rPr sz="2000" spc="-5" dirty="0">
                <a:solidFill>
                  <a:srgbClr val="9D2234"/>
                </a:solidFill>
                <a:latin typeface="Arial"/>
                <a:cs typeface="Arial"/>
              </a:rPr>
              <a:t>lenders report </a:t>
            </a:r>
            <a:r>
              <a:rPr sz="2000" spc="-20" dirty="0">
                <a:solidFill>
                  <a:srgbClr val="9D2234"/>
                </a:solidFill>
                <a:latin typeface="Arial"/>
                <a:cs typeface="Arial"/>
              </a:rPr>
              <a:t>differently, </a:t>
            </a:r>
            <a:r>
              <a:rPr sz="2000" dirty="0">
                <a:solidFill>
                  <a:srgbClr val="9D2234"/>
                </a:solidFill>
                <a:latin typeface="Arial"/>
                <a:cs typeface="Arial"/>
              </a:rPr>
              <a:t>so your </a:t>
            </a:r>
            <a:r>
              <a:rPr sz="2000" spc="-5" dirty="0">
                <a:solidFill>
                  <a:srgbClr val="9D2234"/>
                </a:solidFill>
                <a:latin typeface="Arial"/>
                <a:cs typeface="Arial"/>
              </a:rPr>
              <a:t>credit reports may </a:t>
            </a:r>
            <a:r>
              <a:rPr sz="2000" spc="-545" dirty="0">
                <a:solidFill>
                  <a:srgbClr val="9D2234"/>
                </a:solidFill>
                <a:latin typeface="Arial"/>
                <a:cs typeface="Arial"/>
              </a:rPr>
              <a:t> </a:t>
            </a:r>
            <a:r>
              <a:rPr sz="2000" spc="-5" dirty="0">
                <a:solidFill>
                  <a:srgbClr val="9D2234"/>
                </a:solidFill>
                <a:latin typeface="Arial"/>
                <a:cs typeface="Arial"/>
              </a:rPr>
              <a:t>look</a:t>
            </a:r>
            <a:r>
              <a:rPr lang="en-US" sz="2000" spc="-5" dirty="0">
                <a:solidFill>
                  <a:srgbClr val="9D2234"/>
                </a:solidFill>
                <a:latin typeface="Arial"/>
                <a:cs typeface="Arial"/>
              </a:rPr>
              <a:t> </a:t>
            </a:r>
            <a:r>
              <a:rPr sz="2000" spc="-10" dirty="0">
                <a:solidFill>
                  <a:srgbClr val="9D2234"/>
                </a:solidFill>
                <a:latin typeface="Arial"/>
                <a:cs typeface="Arial"/>
              </a:rPr>
              <a:t>different </a:t>
            </a:r>
            <a:r>
              <a:rPr sz="2000" spc="-5" dirty="0">
                <a:solidFill>
                  <a:srgbClr val="9D2234"/>
                </a:solidFill>
                <a:latin typeface="Arial"/>
                <a:cs typeface="Arial"/>
              </a:rPr>
              <a:t>from each bureau. Read </a:t>
            </a:r>
            <a:r>
              <a:rPr sz="2000" spc="-20" dirty="0">
                <a:solidFill>
                  <a:srgbClr val="9D2234"/>
                </a:solidFill>
                <a:latin typeface="Arial"/>
                <a:cs typeface="Arial"/>
              </a:rPr>
              <a:t>carefully</a:t>
            </a:r>
            <a:r>
              <a:rPr lang="en-US" sz="2000" spc="-20" dirty="0">
                <a:solidFill>
                  <a:srgbClr val="9D2234"/>
                </a:solidFill>
                <a:latin typeface="Arial"/>
                <a:cs typeface="Arial"/>
              </a:rPr>
              <a:t> </a:t>
            </a:r>
            <a:r>
              <a:rPr sz="2000" dirty="0">
                <a:solidFill>
                  <a:srgbClr val="9D2234"/>
                </a:solidFill>
                <a:latin typeface="Arial"/>
                <a:cs typeface="Arial"/>
              </a:rPr>
              <a:t>and </a:t>
            </a:r>
            <a:r>
              <a:rPr sz="2000" spc="-5" dirty="0">
                <a:solidFill>
                  <a:srgbClr val="9D2234"/>
                </a:solidFill>
                <a:latin typeface="Arial"/>
                <a:cs typeface="Arial"/>
              </a:rPr>
              <a:t>dispute </a:t>
            </a:r>
            <a:r>
              <a:rPr sz="2000" spc="-545" dirty="0">
                <a:solidFill>
                  <a:srgbClr val="9D2234"/>
                </a:solidFill>
                <a:latin typeface="Arial"/>
                <a:cs typeface="Arial"/>
              </a:rPr>
              <a:t> </a:t>
            </a:r>
            <a:r>
              <a:rPr sz="2000" spc="-5" dirty="0">
                <a:solidFill>
                  <a:srgbClr val="9D2234"/>
                </a:solidFill>
                <a:latin typeface="Arial"/>
                <a:cs typeface="Arial"/>
              </a:rPr>
              <a:t>any wrong</a:t>
            </a:r>
            <a:r>
              <a:rPr lang="en-US" sz="2000" spc="-5" dirty="0">
                <a:solidFill>
                  <a:srgbClr val="9D2234"/>
                </a:solidFill>
                <a:latin typeface="Arial"/>
                <a:cs typeface="Arial"/>
              </a:rPr>
              <a:t> </a:t>
            </a:r>
            <a:r>
              <a:rPr sz="2000" spc="-5" dirty="0">
                <a:solidFill>
                  <a:srgbClr val="9D2234"/>
                </a:solidFill>
                <a:latin typeface="Arial"/>
                <a:cs typeface="Arial"/>
              </a:rPr>
              <a:t>information. </a:t>
            </a:r>
            <a:endParaRPr lang="en-US" sz="2000" spc="-5" dirty="0">
              <a:solidFill>
                <a:srgbClr val="9D2234"/>
              </a:solidFill>
              <a:latin typeface="Arial"/>
              <a:cs typeface="Arial"/>
            </a:endParaRPr>
          </a:p>
          <a:p>
            <a:pPr marL="12700" marR="5080">
              <a:lnSpc>
                <a:spcPct val="89700"/>
              </a:lnSpc>
              <a:spcBef>
                <a:spcPts val="1450"/>
              </a:spcBef>
              <a:tabLst>
                <a:tab pos="618490" algn="l"/>
                <a:tab pos="1323340" algn="l"/>
              </a:tabLst>
            </a:pPr>
            <a:r>
              <a:rPr sz="2000" spc="-5" dirty="0">
                <a:solidFill>
                  <a:srgbClr val="9D2234"/>
                </a:solidFill>
                <a:latin typeface="Arial"/>
                <a:cs typeface="Arial"/>
              </a:rPr>
              <a:t>If there are negative entries due to </a:t>
            </a:r>
            <a:r>
              <a:rPr sz="2000" spc="-10" dirty="0">
                <a:solidFill>
                  <a:srgbClr val="9D2234"/>
                </a:solidFill>
                <a:latin typeface="Arial"/>
                <a:cs typeface="Arial"/>
              </a:rPr>
              <a:t>factors </a:t>
            </a:r>
            <a:r>
              <a:rPr sz="2000" spc="-5" dirty="0">
                <a:solidFill>
                  <a:srgbClr val="9D2234"/>
                </a:solidFill>
                <a:latin typeface="Arial"/>
                <a:cs typeface="Arial"/>
              </a:rPr>
              <a:t>outside </a:t>
            </a:r>
            <a:r>
              <a:rPr sz="2000" dirty="0">
                <a:solidFill>
                  <a:srgbClr val="9D2234"/>
                </a:solidFill>
                <a:latin typeface="Arial"/>
                <a:cs typeface="Arial"/>
              </a:rPr>
              <a:t>your </a:t>
            </a:r>
            <a:r>
              <a:rPr sz="2000" spc="-5" dirty="0">
                <a:solidFill>
                  <a:srgbClr val="9D2234"/>
                </a:solidFill>
                <a:latin typeface="Arial"/>
                <a:cs typeface="Arial"/>
              </a:rPr>
              <a:t>control, make </a:t>
            </a:r>
            <a:r>
              <a:rPr sz="2000" dirty="0">
                <a:solidFill>
                  <a:srgbClr val="9D2234"/>
                </a:solidFill>
                <a:latin typeface="Arial"/>
                <a:cs typeface="Arial"/>
              </a:rPr>
              <a:t>a </a:t>
            </a:r>
            <a:r>
              <a:rPr sz="2000" spc="-5" dirty="0">
                <a:solidFill>
                  <a:srgbClr val="9D2234"/>
                </a:solidFill>
                <a:latin typeface="Arial"/>
                <a:cs typeface="Arial"/>
              </a:rPr>
              <a:t>note to explain </a:t>
            </a:r>
            <a:r>
              <a:rPr sz="2000" spc="-10" dirty="0">
                <a:solidFill>
                  <a:srgbClr val="9D2234"/>
                </a:solidFill>
                <a:latin typeface="Arial"/>
                <a:cs typeface="Arial"/>
              </a:rPr>
              <a:t>the </a:t>
            </a:r>
            <a:r>
              <a:rPr sz="2000" spc="-5" dirty="0">
                <a:solidFill>
                  <a:srgbClr val="9D2234"/>
                </a:solidFill>
                <a:latin typeface="Arial"/>
                <a:cs typeface="Arial"/>
              </a:rPr>
              <a:t>situation.</a:t>
            </a:r>
            <a:endParaRPr sz="2000" dirty="0">
              <a:latin typeface="Arial"/>
              <a:cs typeface="Arial"/>
            </a:endParaRPr>
          </a:p>
        </p:txBody>
      </p:sp>
    </p:spTree>
    <p:extLst>
      <p:ext uri="{BB962C8B-B14F-4D97-AF65-F5344CB8AC3E}">
        <p14:creationId xmlns:p14="http://schemas.microsoft.com/office/powerpoint/2010/main" val="4208825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16062" y="548132"/>
            <a:ext cx="7837170" cy="756920"/>
          </a:xfrm>
          <a:prstGeom prst="rect">
            <a:avLst/>
          </a:prstGeom>
        </p:spPr>
        <p:txBody>
          <a:bodyPr vert="horz" wrap="square" lIns="0" tIns="12700" rIns="0" bIns="0" rtlCol="0">
            <a:spAutoFit/>
          </a:bodyPr>
          <a:lstStyle/>
          <a:p>
            <a:pPr marL="12700">
              <a:lnSpc>
                <a:spcPct val="100000"/>
              </a:lnSpc>
              <a:spcBef>
                <a:spcPts val="100"/>
              </a:spcBef>
            </a:pPr>
            <a:r>
              <a:rPr sz="4800" b="1" i="0" spc="-765" dirty="0">
                <a:solidFill>
                  <a:srgbClr val="000000"/>
                </a:solidFill>
                <a:latin typeface="Arial"/>
                <a:cs typeface="Arial"/>
              </a:rPr>
              <a:t>F</a:t>
            </a:r>
            <a:r>
              <a:rPr sz="4800" b="1" i="0" spc="-440" dirty="0">
                <a:solidFill>
                  <a:srgbClr val="000000"/>
                </a:solidFill>
                <a:latin typeface="Arial"/>
                <a:cs typeface="Arial"/>
              </a:rPr>
              <a:t>i</a:t>
            </a:r>
            <a:r>
              <a:rPr sz="4800" b="1" i="0" spc="-500" dirty="0">
                <a:solidFill>
                  <a:srgbClr val="000000"/>
                </a:solidFill>
                <a:latin typeface="Arial"/>
                <a:cs typeface="Arial"/>
              </a:rPr>
              <a:t>n</a:t>
            </a:r>
            <a:r>
              <a:rPr sz="4800" b="1" i="0" spc="-465" dirty="0">
                <a:solidFill>
                  <a:srgbClr val="000000"/>
                </a:solidFill>
                <a:latin typeface="Arial"/>
                <a:cs typeface="Arial"/>
              </a:rPr>
              <a:t>a</a:t>
            </a:r>
            <a:r>
              <a:rPr sz="4800" b="1" i="0" spc="-690" dirty="0">
                <a:solidFill>
                  <a:srgbClr val="000000"/>
                </a:solidFill>
                <a:latin typeface="Arial"/>
                <a:cs typeface="Arial"/>
              </a:rPr>
              <a:t>n</a:t>
            </a:r>
            <a:r>
              <a:rPr sz="4800" b="1" i="0" spc="-630" dirty="0">
                <a:solidFill>
                  <a:srgbClr val="000000"/>
                </a:solidFill>
                <a:latin typeface="Arial"/>
                <a:cs typeface="Arial"/>
              </a:rPr>
              <a:t>c</a:t>
            </a:r>
            <a:r>
              <a:rPr sz="4800" b="1" i="0" spc="-315" dirty="0">
                <a:solidFill>
                  <a:srgbClr val="000000"/>
                </a:solidFill>
                <a:latin typeface="Arial"/>
                <a:cs typeface="Arial"/>
              </a:rPr>
              <a:t>i</a:t>
            </a:r>
            <a:r>
              <a:rPr sz="4800" b="1" i="0" spc="-665" dirty="0">
                <a:solidFill>
                  <a:srgbClr val="000000"/>
                </a:solidFill>
                <a:latin typeface="Arial"/>
                <a:cs typeface="Arial"/>
              </a:rPr>
              <a:t>n</a:t>
            </a:r>
            <a:r>
              <a:rPr sz="4800" b="1" i="0" spc="-509" dirty="0">
                <a:solidFill>
                  <a:srgbClr val="000000"/>
                </a:solidFill>
                <a:latin typeface="Arial"/>
                <a:cs typeface="Arial"/>
              </a:rPr>
              <a:t>g</a:t>
            </a:r>
            <a:r>
              <a:rPr sz="4800" b="1" i="0" spc="-545" dirty="0">
                <a:solidFill>
                  <a:srgbClr val="000000"/>
                </a:solidFill>
                <a:latin typeface="Arial"/>
                <a:cs typeface="Arial"/>
              </a:rPr>
              <a:t> </a:t>
            </a:r>
            <a:r>
              <a:rPr sz="4800" b="1" i="0" spc="-710" dirty="0">
                <a:solidFill>
                  <a:srgbClr val="000000"/>
                </a:solidFill>
                <a:latin typeface="Arial"/>
                <a:cs typeface="Arial"/>
              </a:rPr>
              <a:t>A</a:t>
            </a:r>
            <a:r>
              <a:rPr sz="4800" b="1" i="0" spc="-810" dirty="0">
                <a:solidFill>
                  <a:srgbClr val="000000"/>
                </a:solidFill>
                <a:latin typeface="Arial"/>
                <a:cs typeface="Arial"/>
              </a:rPr>
              <a:t>g</a:t>
            </a:r>
            <a:r>
              <a:rPr sz="4800" b="1" i="0" spc="-315" dirty="0">
                <a:solidFill>
                  <a:srgbClr val="000000"/>
                </a:solidFill>
                <a:latin typeface="Arial"/>
                <a:cs typeface="Arial"/>
              </a:rPr>
              <a:t>ri</a:t>
            </a:r>
            <a:r>
              <a:rPr sz="4800" b="1" i="0" spc="-815" dirty="0">
                <a:solidFill>
                  <a:srgbClr val="000000"/>
                </a:solidFill>
                <a:latin typeface="Arial"/>
                <a:cs typeface="Arial"/>
              </a:rPr>
              <a:t>c</a:t>
            </a:r>
            <a:r>
              <a:rPr sz="4800" b="1" i="0" spc="-509" dirty="0">
                <a:solidFill>
                  <a:srgbClr val="000000"/>
                </a:solidFill>
                <a:latin typeface="Arial"/>
                <a:cs typeface="Arial"/>
              </a:rPr>
              <a:t>u</a:t>
            </a:r>
            <a:r>
              <a:rPr sz="4800" b="1" i="0" spc="-320" dirty="0">
                <a:solidFill>
                  <a:srgbClr val="000000"/>
                </a:solidFill>
                <a:latin typeface="Arial"/>
                <a:cs typeface="Arial"/>
              </a:rPr>
              <a:t>ltu</a:t>
            </a:r>
            <a:r>
              <a:rPr sz="4800" b="1" i="0" spc="-385" dirty="0">
                <a:solidFill>
                  <a:srgbClr val="000000"/>
                </a:solidFill>
                <a:latin typeface="Arial"/>
                <a:cs typeface="Arial"/>
              </a:rPr>
              <a:t>r</a:t>
            </a:r>
            <a:r>
              <a:rPr sz="4800" b="1" i="0" spc="-450" dirty="0">
                <a:solidFill>
                  <a:srgbClr val="000000"/>
                </a:solidFill>
                <a:latin typeface="Arial"/>
                <a:cs typeface="Arial"/>
              </a:rPr>
              <a:t>a</a:t>
            </a:r>
            <a:r>
              <a:rPr sz="4800" b="1" i="0" spc="-155" dirty="0">
                <a:solidFill>
                  <a:srgbClr val="000000"/>
                </a:solidFill>
                <a:latin typeface="Arial"/>
                <a:cs typeface="Arial"/>
              </a:rPr>
              <a:t>l</a:t>
            </a:r>
            <a:r>
              <a:rPr sz="4800" b="1" i="0" spc="-555" dirty="0">
                <a:solidFill>
                  <a:srgbClr val="000000"/>
                </a:solidFill>
                <a:latin typeface="Arial"/>
                <a:cs typeface="Arial"/>
              </a:rPr>
              <a:t> </a:t>
            </a:r>
            <a:r>
              <a:rPr sz="4800" b="1" i="0" spc="-635" dirty="0">
                <a:solidFill>
                  <a:srgbClr val="000000"/>
                </a:solidFill>
                <a:latin typeface="Arial"/>
                <a:cs typeface="Arial"/>
              </a:rPr>
              <a:t>O</a:t>
            </a:r>
            <a:r>
              <a:rPr sz="4800" b="1" i="0" spc="-445" dirty="0">
                <a:solidFill>
                  <a:srgbClr val="000000"/>
                </a:solidFill>
                <a:latin typeface="Arial"/>
                <a:cs typeface="Arial"/>
              </a:rPr>
              <a:t>per</a:t>
            </a:r>
            <a:r>
              <a:rPr sz="4800" b="1" i="0" spc="-490" dirty="0">
                <a:solidFill>
                  <a:srgbClr val="000000"/>
                </a:solidFill>
                <a:latin typeface="Arial"/>
                <a:cs typeface="Arial"/>
              </a:rPr>
              <a:t>a</a:t>
            </a:r>
            <a:r>
              <a:rPr sz="4800" b="1" i="0" spc="-204" dirty="0">
                <a:solidFill>
                  <a:srgbClr val="000000"/>
                </a:solidFill>
                <a:latin typeface="Arial"/>
                <a:cs typeface="Arial"/>
              </a:rPr>
              <a:t>ti</a:t>
            </a:r>
            <a:r>
              <a:rPr sz="4800" b="1" i="0" spc="-515" dirty="0">
                <a:solidFill>
                  <a:srgbClr val="000000"/>
                </a:solidFill>
                <a:latin typeface="Arial"/>
                <a:cs typeface="Arial"/>
              </a:rPr>
              <a:t>o</a:t>
            </a:r>
            <a:r>
              <a:rPr sz="4800" b="1" i="0" spc="-715" dirty="0">
                <a:solidFill>
                  <a:srgbClr val="000000"/>
                </a:solidFill>
                <a:latin typeface="Arial"/>
                <a:cs typeface="Arial"/>
              </a:rPr>
              <a:t>ns</a:t>
            </a:r>
            <a:endParaRPr sz="4800" b="1" dirty="0">
              <a:latin typeface="Arial"/>
              <a:cs typeface="Arial"/>
            </a:endParaRPr>
          </a:p>
        </p:txBody>
      </p:sp>
      <p:sp>
        <p:nvSpPr>
          <p:cNvPr id="4" name="object 4"/>
          <p:cNvSpPr txBox="1">
            <a:spLocks noGrp="1"/>
          </p:cNvSpPr>
          <p:nvPr>
            <p:ph type="ftr" sz="quarter" idx="5"/>
          </p:nvPr>
        </p:nvSpPr>
        <p:spPr>
          <a:xfrm>
            <a:off x="3972595" y="6505519"/>
            <a:ext cx="4249420" cy="273684"/>
          </a:xfrm>
          <a:prstGeom prst="rect">
            <a:avLst/>
          </a:prstGeom>
        </p:spPr>
        <p:txBody>
          <a:bodyPr vert="horz" wrap="square" lIns="0" tIns="0" rIns="0" bIns="0" rtlCol="0">
            <a:spAutoFit/>
          </a:bodyPr>
          <a:lstStyle>
            <a:defPPr>
              <a:defRPr lang="en-US"/>
            </a:defPPr>
            <a:lvl1pPr marL="0" algn="l" defTabSz="914400" rtl="0" eaLnBrk="1" latinLnBrk="0" hangingPunct="1">
              <a:defRPr sz="160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20"/>
              </a:spcBef>
            </a:pPr>
            <a:r>
              <a:rPr lang="en-US" spc="-65"/>
              <a:t>IN</a:t>
            </a:r>
            <a:r>
              <a:rPr lang="en-US" spc="-150"/>
              <a:t>D</a:t>
            </a:r>
            <a:r>
              <a:rPr lang="en-US" spc="-70"/>
              <a:t>I</a:t>
            </a:r>
            <a:r>
              <a:rPr lang="en-US" spc="-175"/>
              <a:t>G</a:t>
            </a:r>
            <a:r>
              <a:rPr lang="en-US" spc="-300"/>
              <a:t>E</a:t>
            </a:r>
            <a:r>
              <a:rPr lang="en-US" spc="-110"/>
              <a:t>N</a:t>
            </a:r>
            <a:r>
              <a:rPr lang="en-US" spc="-160"/>
              <a:t>O</a:t>
            </a:r>
            <a:r>
              <a:rPr lang="en-US" spc="-110"/>
              <a:t>U</a:t>
            </a:r>
            <a:r>
              <a:rPr lang="en-US" spc="-315"/>
              <a:t>S</a:t>
            </a:r>
            <a:r>
              <a:rPr lang="en-US" spc="-80"/>
              <a:t> </a:t>
            </a:r>
            <a:r>
              <a:rPr lang="en-US" spc="-254"/>
              <a:t>F</a:t>
            </a:r>
            <a:r>
              <a:rPr lang="en-US" spc="-160"/>
              <a:t>OO</a:t>
            </a:r>
            <a:r>
              <a:rPr lang="en-US" spc="-150"/>
              <a:t>D</a:t>
            </a:r>
            <a:r>
              <a:rPr lang="en-US" spc="-80"/>
              <a:t> </a:t>
            </a:r>
            <a:r>
              <a:rPr lang="en-US" spc="-185"/>
              <a:t>A</a:t>
            </a:r>
            <a:r>
              <a:rPr lang="en-US" spc="-110"/>
              <a:t>N</a:t>
            </a:r>
            <a:r>
              <a:rPr lang="en-US" spc="-150"/>
              <a:t>D</a:t>
            </a:r>
            <a:r>
              <a:rPr lang="en-US" spc="-80"/>
              <a:t> </a:t>
            </a:r>
            <a:r>
              <a:rPr lang="en-US" spc="-204"/>
              <a:t>A</a:t>
            </a:r>
            <a:r>
              <a:rPr lang="en-US" spc="-220"/>
              <a:t>G</a:t>
            </a:r>
            <a:r>
              <a:rPr lang="en-US" spc="-260"/>
              <a:t>R</a:t>
            </a:r>
            <a:r>
              <a:rPr lang="en-US" spc="-100"/>
              <a:t>I</a:t>
            </a:r>
            <a:r>
              <a:rPr lang="en-US" spc="-240"/>
              <a:t>C</a:t>
            </a:r>
            <a:r>
              <a:rPr lang="en-US" spc="-110"/>
              <a:t>U</a:t>
            </a:r>
            <a:r>
              <a:rPr lang="en-US" spc="-425"/>
              <a:t>L</a:t>
            </a:r>
            <a:r>
              <a:rPr lang="en-US" spc="-195"/>
              <a:t>T</a:t>
            </a:r>
            <a:r>
              <a:rPr lang="en-US" spc="-110"/>
              <a:t>U</a:t>
            </a:r>
            <a:r>
              <a:rPr lang="en-US" spc="-260"/>
              <a:t>R</a:t>
            </a:r>
            <a:r>
              <a:rPr lang="en-US" spc="-290"/>
              <a:t>E</a:t>
            </a:r>
            <a:r>
              <a:rPr lang="en-US" spc="-90"/>
              <a:t> </a:t>
            </a:r>
            <a:r>
              <a:rPr lang="en-US" spc="-65"/>
              <a:t>IN</a:t>
            </a:r>
            <a:r>
              <a:rPr lang="en-US" spc="-110"/>
              <a:t>IT</a:t>
            </a:r>
            <a:r>
              <a:rPr lang="en-US" spc="-25"/>
              <a:t>I</a:t>
            </a:r>
            <a:r>
              <a:rPr lang="en-US" spc="-310"/>
              <a:t>A</a:t>
            </a:r>
            <a:r>
              <a:rPr lang="en-US" spc="-195"/>
              <a:t>T</a:t>
            </a:r>
            <a:r>
              <a:rPr lang="en-US" spc="-50"/>
              <a:t>I</a:t>
            </a:r>
            <a:r>
              <a:rPr lang="en-US" spc="-100"/>
              <a:t>V</a:t>
            </a:r>
            <a:r>
              <a:rPr lang="en-US" spc="-290"/>
              <a:t>E</a:t>
            </a:r>
            <a:endParaRPr spc="-290" dirty="0"/>
          </a:p>
        </p:txBody>
      </p:sp>
      <p:sp>
        <p:nvSpPr>
          <p:cNvPr id="3" name="object 3"/>
          <p:cNvSpPr txBox="1"/>
          <p:nvPr/>
        </p:nvSpPr>
        <p:spPr>
          <a:xfrm>
            <a:off x="2177415" y="1539253"/>
            <a:ext cx="7837169" cy="4732065"/>
          </a:xfrm>
          <a:prstGeom prst="rect">
            <a:avLst/>
          </a:prstGeom>
        </p:spPr>
        <p:txBody>
          <a:bodyPr vert="horz" wrap="square" lIns="0" tIns="12700" rIns="0" bIns="0" rtlCol="0">
            <a:spAutoFit/>
          </a:bodyPr>
          <a:lstStyle/>
          <a:p>
            <a:pPr marL="12700">
              <a:lnSpc>
                <a:spcPts val="2845"/>
              </a:lnSpc>
              <a:spcBef>
                <a:spcPts val="100"/>
              </a:spcBef>
            </a:pPr>
            <a:r>
              <a:rPr sz="2400" dirty="0">
                <a:solidFill>
                  <a:srgbClr val="9D2234"/>
                </a:solidFill>
                <a:latin typeface="Arial"/>
                <a:cs typeface="Arial"/>
              </a:rPr>
              <a:t>Many </a:t>
            </a:r>
            <a:r>
              <a:rPr sz="2400" spc="-10" dirty="0">
                <a:solidFill>
                  <a:srgbClr val="9D2234"/>
                </a:solidFill>
                <a:latin typeface="Arial"/>
                <a:cs typeface="Arial"/>
              </a:rPr>
              <a:t>different</a:t>
            </a:r>
            <a:r>
              <a:rPr sz="2400" spc="-5" dirty="0">
                <a:solidFill>
                  <a:srgbClr val="9D2234"/>
                </a:solidFill>
                <a:latin typeface="Arial"/>
                <a:cs typeface="Arial"/>
              </a:rPr>
              <a:t> options</a:t>
            </a:r>
            <a:r>
              <a:rPr sz="2400" dirty="0">
                <a:solidFill>
                  <a:srgbClr val="9D2234"/>
                </a:solidFill>
                <a:latin typeface="Arial"/>
                <a:cs typeface="Arial"/>
              </a:rPr>
              <a:t> exist</a:t>
            </a:r>
            <a:r>
              <a:rPr sz="2400" spc="-5" dirty="0">
                <a:solidFill>
                  <a:srgbClr val="9D2234"/>
                </a:solidFill>
                <a:latin typeface="Arial"/>
                <a:cs typeface="Arial"/>
              </a:rPr>
              <a:t> to</a:t>
            </a:r>
            <a:r>
              <a:rPr sz="2400" spc="5" dirty="0">
                <a:solidFill>
                  <a:srgbClr val="9D2234"/>
                </a:solidFill>
                <a:latin typeface="Arial"/>
                <a:cs typeface="Arial"/>
              </a:rPr>
              <a:t> </a:t>
            </a:r>
            <a:r>
              <a:rPr sz="2400" spc="-5" dirty="0">
                <a:solidFill>
                  <a:srgbClr val="9D2234"/>
                </a:solidFill>
                <a:latin typeface="Arial"/>
                <a:cs typeface="Arial"/>
              </a:rPr>
              <a:t>finance</a:t>
            </a:r>
            <a:r>
              <a:rPr sz="2400" dirty="0">
                <a:solidFill>
                  <a:srgbClr val="9D2234"/>
                </a:solidFill>
                <a:latin typeface="Arial"/>
                <a:cs typeface="Arial"/>
              </a:rPr>
              <a:t> your </a:t>
            </a:r>
            <a:r>
              <a:rPr sz="2400" spc="-5" dirty="0">
                <a:solidFill>
                  <a:srgbClr val="9D2234"/>
                </a:solidFill>
                <a:latin typeface="Arial"/>
                <a:cs typeface="Arial"/>
              </a:rPr>
              <a:t>operation:</a:t>
            </a:r>
            <a:endParaRPr sz="2400" dirty="0">
              <a:latin typeface="Arial"/>
              <a:cs typeface="Arial"/>
            </a:endParaRPr>
          </a:p>
          <a:p>
            <a:pPr marL="812800" indent="-342900">
              <a:lnSpc>
                <a:spcPts val="2845"/>
              </a:lnSpc>
              <a:buChar char="•"/>
              <a:tabLst>
                <a:tab pos="812165" algn="l"/>
                <a:tab pos="812800" algn="l"/>
              </a:tabLst>
            </a:pPr>
            <a:r>
              <a:rPr sz="2400" spc="-10" dirty="0">
                <a:solidFill>
                  <a:srgbClr val="9D2234"/>
                </a:solidFill>
                <a:latin typeface="Arial"/>
                <a:cs typeface="Arial"/>
              </a:rPr>
              <a:t>Traditional</a:t>
            </a:r>
            <a:r>
              <a:rPr sz="2400" spc="-15" dirty="0">
                <a:solidFill>
                  <a:srgbClr val="9D2234"/>
                </a:solidFill>
                <a:latin typeface="Arial"/>
                <a:cs typeface="Arial"/>
              </a:rPr>
              <a:t> </a:t>
            </a:r>
            <a:r>
              <a:rPr sz="2400" spc="-5" dirty="0">
                <a:solidFill>
                  <a:srgbClr val="9D2234"/>
                </a:solidFill>
                <a:latin typeface="Arial"/>
                <a:cs typeface="Arial"/>
              </a:rPr>
              <a:t>Options</a:t>
            </a:r>
            <a:endParaRPr sz="2400" dirty="0">
              <a:latin typeface="Arial"/>
              <a:cs typeface="Arial"/>
            </a:endParaRPr>
          </a:p>
          <a:p>
            <a:pPr marL="1270000" lvl="1" indent="-342900">
              <a:lnSpc>
                <a:spcPts val="2830"/>
              </a:lnSpc>
              <a:spcBef>
                <a:spcPts val="25"/>
              </a:spcBef>
              <a:buChar char="•"/>
              <a:tabLst>
                <a:tab pos="1269365" algn="l"/>
                <a:tab pos="1270000" algn="l"/>
              </a:tabLst>
            </a:pPr>
            <a:r>
              <a:rPr sz="2400" spc="-5" dirty="0">
                <a:solidFill>
                  <a:srgbClr val="9D2234"/>
                </a:solidFill>
                <a:latin typeface="Arial"/>
                <a:cs typeface="Arial"/>
              </a:rPr>
              <a:t>Banks/Lending Institutions</a:t>
            </a:r>
            <a:endParaRPr sz="2400" dirty="0">
              <a:latin typeface="Arial"/>
              <a:cs typeface="Arial"/>
            </a:endParaRPr>
          </a:p>
          <a:p>
            <a:pPr marL="1270000" lvl="1" indent="-342900">
              <a:lnSpc>
                <a:spcPts val="2795"/>
              </a:lnSpc>
              <a:buChar char="•"/>
              <a:tabLst>
                <a:tab pos="1269365" algn="l"/>
                <a:tab pos="1270000" algn="l"/>
              </a:tabLst>
            </a:pPr>
            <a:r>
              <a:rPr sz="2400" spc="-5" dirty="0">
                <a:solidFill>
                  <a:srgbClr val="9D2234"/>
                </a:solidFill>
                <a:latin typeface="Arial"/>
                <a:cs typeface="Arial"/>
              </a:rPr>
              <a:t>Farm</a:t>
            </a:r>
            <a:r>
              <a:rPr sz="2400" spc="-20" dirty="0">
                <a:solidFill>
                  <a:srgbClr val="9D2234"/>
                </a:solidFill>
                <a:latin typeface="Arial"/>
                <a:cs typeface="Arial"/>
              </a:rPr>
              <a:t> </a:t>
            </a:r>
            <a:r>
              <a:rPr sz="2400" dirty="0">
                <a:solidFill>
                  <a:srgbClr val="9D2234"/>
                </a:solidFill>
                <a:latin typeface="Arial"/>
                <a:cs typeface="Arial"/>
              </a:rPr>
              <a:t>Credit</a:t>
            </a:r>
            <a:r>
              <a:rPr sz="2400" spc="-20" dirty="0">
                <a:solidFill>
                  <a:srgbClr val="9D2234"/>
                </a:solidFill>
                <a:latin typeface="Arial"/>
                <a:cs typeface="Arial"/>
              </a:rPr>
              <a:t> </a:t>
            </a:r>
            <a:r>
              <a:rPr sz="2400" spc="-5" dirty="0">
                <a:solidFill>
                  <a:srgbClr val="9D2234"/>
                </a:solidFill>
                <a:latin typeface="Arial"/>
                <a:cs typeface="Arial"/>
              </a:rPr>
              <a:t>System</a:t>
            </a:r>
            <a:endParaRPr sz="2400" dirty="0">
              <a:latin typeface="Arial"/>
              <a:cs typeface="Arial"/>
            </a:endParaRPr>
          </a:p>
          <a:p>
            <a:pPr marL="1270000" lvl="1" indent="-342900">
              <a:lnSpc>
                <a:spcPts val="2845"/>
              </a:lnSpc>
              <a:buChar char="•"/>
              <a:tabLst>
                <a:tab pos="1269365" algn="l"/>
                <a:tab pos="1270000" algn="l"/>
              </a:tabLst>
            </a:pPr>
            <a:r>
              <a:rPr sz="2400" spc="-5" dirty="0">
                <a:solidFill>
                  <a:srgbClr val="9D2234"/>
                </a:solidFill>
                <a:latin typeface="Arial"/>
                <a:cs typeface="Arial"/>
              </a:rPr>
              <a:t>Insurance</a:t>
            </a:r>
            <a:r>
              <a:rPr sz="2400" spc="-20" dirty="0">
                <a:solidFill>
                  <a:srgbClr val="9D2234"/>
                </a:solidFill>
                <a:latin typeface="Arial"/>
                <a:cs typeface="Arial"/>
              </a:rPr>
              <a:t> </a:t>
            </a:r>
            <a:r>
              <a:rPr sz="2400" dirty="0">
                <a:solidFill>
                  <a:srgbClr val="9D2234"/>
                </a:solidFill>
                <a:latin typeface="Arial"/>
                <a:cs typeface="Arial"/>
              </a:rPr>
              <a:t>Companies</a:t>
            </a:r>
            <a:endParaRPr sz="2400" dirty="0">
              <a:latin typeface="Arial"/>
              <a:cs typeface="Arial"/>
            </a:endParaRPr>
          </a:p>
          <a:p>
            <a:pPr marL="1270000" lvl="1" indent="-342900">
              <a:lnSpc>
                <a:spcPts val="2845"/>
              </a:lnSpc>
              <a:spcBef>
                <a:spcPts val="20"/>
              </a:spcBef>
              <a:buChar char="•"/>
              <a:tabLst>
                <a:tab pos="1269365" algn="l"/>
                <a:tab pos="1270000" algn="l"/>
              </a:tabLst>
            </a:pPr>
            <a:r>
              <a:rPr sz="2400" spc="-5" dirty="0">
                <a:solidFill>
                  <a:srgbClr val="9D2234"/>
                </a:solidFill>
                <a:latin typeface="Arial"/>
                <a:cs typeface="Arial"/>
              </a:rPr>
              <a:t>Private</a:t>
            </a:r>
            <a:r>
              <a:rPr sz="2400" spc="-15" dirty="0">
                <a:solidFill>
                  <a:srgbClr val="9D2234"/>
                </a:solidFill>
                <a:latin typeface="Arial"/>
                <a:cs typeface="Arial"/>
              </a:rPr>
              <a:t> </a:t>
            </a:r>
            <a:r>
              <a:rPr sz="2400" spc="-5" dirty="0">
                <a:solidFill>
                  <a:srgbClr val="9D2234"/>
                </a:solidFill>
                <a:latin typeface="Arial"/>
                <a:cs typeface="Arial"/>
              </a:rPr>
              <a:t>Financing</a:t>
            </a:r>
            <a:endParaRPr sz="2400" dirty="0">
              <a:latin typeface="Arial"/>
              <a:cs typeface="Arial"/>
            </a:endParaRPr>
          </a:p>
          <a:p>
            <a:pPr marL="1270000" lvl="1" indent="-342900">
              <a:lnSpc>
                <a:spcPts val="2795"/>
              </a:lnSpc>
              <a:buChar char="•"/>
              <a:tabLst>
                <a:tab pos="1269365" algn="l"/>
                <a:tab pos="1270000" algn="l"/>
              </a:tabLst>
            </a:pPr>
            <a:r>
              <a:rPr sz="2400" spc="-5" dirty="0">
                <a:solidFill>
                  <a:srgbClr val="9D2234"/>
                </a:solidFill>
                <a:latin typeface="Arial"/>
                <a:cs typeface="Arial"/>
              </a:rPr>
              <a:t>Native</a:t>
            </a:r>
            <a:r>
              <a:rPr sz="2400" spc="-20" dirty="0">
                <a:solidFill>
                  <a:srgbClr val="9D2234"/>
                </a:solidFill>
                <a:latin typeface="Arial"/>
                <a:cs typeface="Arial"/>
              </a:rPr>
              <a:t> </a:t>
            </a:r>
            <a:r>
              <a:rPr sz="2400" spc="-5" dirty="0">
                <a:solidFill>
                  <a:srgbClr val="9D2234"/>
                </a:solidFill>
                <a:latin typeface="Arial"/>
                <a:cs typeface="Arial"/>
              </a:rPr>
              <a:t>CDFIs</a:t>
            </a:r>
            <a:endParaRPr sz="2400" dirty="0">
              <a:latin typeface="Arial"/>
              <a:cs typeface="Arial"/>
            </a:endParaRPr>
          </a:p>
          <a:p>
            <a:pPr marL="812800" indent="-342900">
              <a:lnSpc>
                <a:spcPts val="2830"/>
              </a:lnSpc>
              <a:buChar char="•"/>
              <a:tabLst>
                <a:tab pos="812165" algn="l"/>
                <a:tab pos="812800" algn="l"/>
              </a:tabLst>
            </a:pPr>
            <a:r>
              <a:rPr sz="2400" dirty="0">
                <a:solidFill>
                  <a:srgbClr val="9D2234"/>
                </a:solidFill>
                <a:latin typeface="Arial"/>
                <a:cs typeface="Arial"/>
              </a:rPr>
              <a:t>Public</a:t>
            </a:r>
            <a:r>
              <a:rPr sz="2400" spc="-25" dirty="0">
                <a:solidFill>
                  <a:srgbClr val="9D2234"/>
                </a:solidFill>
                <a:latin typeface="Arial"/>
                <a:cs typeface="Arial"/>
              </a:rPr>
              <a:t> </a:t>
            </a:r>
            <a:r>
              <a:rPr sz="2400" spc="-5" dirty="0">
                <a:solidFill>
                  <a:srgbClr val="9D2234"/>
                </a:solidFill>
                <a:latin typeface="Arial"/>
                <a:cs typeface="Arial"/>
              </a:rPr>
              <a:t>Options</a:t>
            </a:r>
            <a:endParaRPr sz="2400" dirty="0">
              <a:latin typeface="Arial"/>
              <a:cs typeface="Arial"/>
            </a:endParaRPr>
          </a:p>
          <a:p>
            <a:pPr marL="1270000" lvl="1" indent="-342900">
              <a:lnSpc>
                <a:spcPct val="100000"/>
              </a:lnSpc>
              <a:spcBef>
                <a:spcPts val="25"/>
              </a:spcBef>
              <a:buChar char="•"/>
              <a:tabLst>
                <a:tab pos="1269365" algn="l"/>
                <a:tab pos="1270000" algn="l"/>
              </a:tabLst>
            </a:pPr>
            <a:r>
              <a:rPr sz="2400" spc="-5" dirty="0">
                <a:solidFill>
                  <a:srgbClr val="9D2234"/>
                </a:solidFill>
                <a:latin typeface="Arial"/>
                <a:cs typeface="Arial"/>
              </a:rPr>
              <a:t>USDA</a:t>
            </a:r>
            <a:r>
              <a:rPr sz="2400" spc="-150" dirty="0">
                <a:solidFill>
                  <a:srgbClr val="9D2234"/>
                </a:solidFill>
                <a:latin typeface="Arial"/>
                <a:cs typeface="Arial"/>
              </a:rPr>
              <a:t> </a:t>
            </a:r>
            <a:r>
              <a:rPr sz="2400" dirty="0">
                <a:solidFill>
                  <a:srgbClr val="9D2234"/>
                </a:solidFill>
                <a:latin typeface="Arial"/>
                <a:cs typeface="Arial"/>
              </a:rPr>
              <a:t>-</a:t>
            </a:r>
            <a:r>
              <a:rPr sz="2400" spc="-15" dirty="0">
                <a:solidFill>
                  <a:srgbClr val="9D2234"/>
                </a:solidFill>
                <a:latin typeface="Arial"/>
                <a:cs typeface="Arial"/>
              </a:rPr>
              <a:t> </a:t>
            </a:r>
            <a:r>
              <a:rPr sz="2400" spc="-5" dirty="0">
                <a:solidFill>
                  <a:srgbClr val="9D2234"/>
                </a:solidFill>
                <a:latin typeface="Arial"/>
                <a:cs typeface="Arial"/>
              </a:rPr>
              <a:t>Farm</a:t>
            </a:r>
            <a:r>
              <a:rPr sz="2400" spc="-15" dirty="0">
                <a:solidFill>
                  <a:srgbClr val="9D2234"/>
                </a:solidFill>
                <a:latin typeface="Arial"/>
                <a:cs typeface="Arial"/>
              </a:rPr>
              <a:t> </a:t>
            </a:r>
            <a:r>
              <a:rPr sz="2400" dirty="0">
                <a:solidFill>
                  <a:srgbClr val="9D2234"/>
                </a:solidFill>
                <a:latin typeface="Arial"/>
                <a:cs typeface="Arial"/>
              </a:rPr>
              <a:t>Service</a:t>
            </a:r>
            <a:r>
              <a:rPr sz="2400" spc="-140" dirty="0">
                <a:solidFill>
                  <a:srgbClr val="9D2234"/>
                </a:solidFill>
                <a:latin typeface="Arial"/>
                <a:cs typeface="Arial"/>
              </a:rPr>
              <a:t> </a:t>
            </a:r>
            <a:r>
              <a:rPr sz="2400" dirty="0">
                <a:solidFill>
                  <a:srgbClr val="9D2234"/>
                </a:solidFill>
                <a:latin typeface="Arial"/>
                <a:cs typeface="Arial"/>
              </a:rPr>
              <a:t>Agency</a:t>
            </a:r>
            <a:endParaRPr lang="en-US" sz="2400" dirty="0">
              <a:solidFill>
                <a:srgbClr val="9D2234"/>
              </a:solidFill>
              <a:latin typeface="Arial"/>
              <a:cs typeface="Arial"/>
            </a:endParaRPr>
          </a:p>
          <a:p>
            <a:pPr marL="469900">
              <a:spcBef>
                <a:spcPts val="25"/>
              </a:spcBef>
              <a:tabLst>
                <a:tab pos="1269365" algn="l"/>
                <a:tab pos="1270000" algn="l"/>
              </a:tabLst>
            </a:pPr>
            <a:endParaRPr lang="en-US" sz="2400" dirty="0">
              <a:solidFill>
                <a:srgbClr val="9D2234"/>
              </a:solidFill>
              <a:latin typeface="Arial"/>
              <a:cs typeface="Arial"/>
            </a:endParaRPr>
          </a:p>
          <a:p>
            <a:pPr marL="469900">
              <a:spcBef>
                <a:spcPts val="25"/>
              </a:spcBef>
              <a:tabLst>
                <a:tab pos="1269365" algn="l"/>
                <a:tab pos="1270000" algn="l"/>
              </a:tabLst>
            </a:pPr>
            <a:r>
              <a:rPr lang="en-US" sz="2400" dirty="0">
                <a:solidFill>
                  <a:srgbClr val="9D2234"/>
                </a:solidFill>
                <a:latin typeface="Arial"/>
                <a:cs typeface="Arial"/>
              </a:rPr>
              <a:t>Our focus today will discuss the USDA-Farm Service Agency, with mention of the Farm Credit System and Native CDFI financing options</a:t>
            </a:r>
          </a:p>
        </p:txBody>
      </p:sp>
    </p:spTree>
    <p:extLst>
      <p:ext uri="{BB962C8B-B14F-4D97-AF65-F5344CB8AC3E}">
        <p14:creationId xmlns:p14="http://schemas.microsoft.com/office/powerpoint/2010/main" val="6805535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IFAI_master">
  <a:themeElements>
    <a:clrScheme name="9D2235">
      <a:dk1>
        <a:srgbClr val="9D2234"/>
      </a:dk1>
      <a:lt1>
        <a:srgbClr val="F2F2F3"/>
      </a:lt1>
      <a:dk2>
        <a:srgbClr val="000000"/>
      </a:dk2>
      <a:lt2>
        <a:srgbClr val="F2F2F3"/>
      </a:lt2>
      <a:accent1>
        <a:srgbClr val="000000"/>
      </a:accent1>
      <a:accent2>
        <a:srgbClr val="9C2135"/>
      </a:accent2>
      <a:accent3>
        <a:srgbClr val="A5A5A5"/>
      </a:accent3>
      <a:accent4>
        <a:srgbClr val="B39416"/>
      </a:accent4>
      <a:accent5>
        <a:srgbClr val="744917"/>
      </a:accent5>
      <a:accent6>
        <a:srgbClr val="F2F2F3"/>
      </a:accent6>
      <a:hlink>
        <a:srgbClr val="586492"/>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IFAI_template" id="{30C5D479-3699-D643-9978-946754F4BD62}" vid="{DB7E9BCB-278E-114A-ADEA-76A959322D22}"/>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AFF97FCD1B396448E80F80BD839E10E" ma:contentTypeVersion="11" ma:contentTypeDescription="Create a new document." ma:contentTypeScope="" ma:versionID="784bd98285b221bb4e463c00065b80d9">
  <xsd:schema xmlns:xsd="http://www.w3.org/2001/XMLSchema" xmlns:xs="http://www.w3.org/2001/XMLSchema" xmlns:p="http://schemas.microsoft.com/office/2006/metadata/properties" xmlns:ns2="597d4e24-3207-4b17-81f1-aa1b361d568f" xmlns:ns3="429447e1-8b16-4616-a20f-3342a3de6b0e" targetNamespace="http://schemas.microsoft.com/office/2006/metadata/properties" ma:root="true" ma:fieldsID="b7c31940620f9a37bfe78a1db233408d" ns2:_="" ns3:_="">
    <xsd:import namespace="597d4e24-3207-4b17-81f1-aa1b361d568f"/>
    <xsd:import namespace="429447e1-8b16-4616-a20f-3342a3de6b0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7d4e24-3207-4b17-81f1-aa1b361d56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9447e1-8b16-4616-a20f-3342a3de6b0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24A04E-3D5C-46C4-92E8-9A11C30C1FA3}">
  <ds:schemaRefs>
    <ds:schemaRef ds:uri="http://schemas.microsoft.com/sharepoint/v3/contenttype/forms"/>
  </ds:schemaRefs>
</ds:datastoreItem>
</file>

<file path=customXml/itemProps2.xml><?xml version="1.0" encoding="utf-8"?>
<ds:datastoreItem xmlns:ds="http://schemas.openxmlformats.org/officeDocument/2006/customXml" ds:itemID="{A22A5FE5-4346-4AFB-82CD-27E2DF1529DA}">
  <ds:schemaRefs>
    <ds:schemaRef ds:uri="9cc4b01b-d319-4777-ab51-77c55a6a170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A7A34F4-47B1-4BAE-B7B0-60277F8DB19A}"/>
</file>

<file path=docProps/app.xml><?xml version="1.0" encoding="utf-8"?>
<Properties xmlns="http://schemas.openxmlformats.org/officeDocument/2006/extended-properties" xmlns:vt="http://schemas.openxmlformats.org/officeDocument/2006/docPropsVTypes">
  <TotalTime>651</TotalTime>
  <Words>1965</Words>
  <Application>Microsoft Macintosh PowerPoint</Application>
  <PresentationFormat>Widescreen</PresentationFormat>
  <Paragraphs>146</Paragraphs>
  <Slides>18</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Arial</vt:lpstr>
      <vt:lpstr>Arial-BoldItalicMT</vt:lpstr>
      <vt:lpstr>Calibri</vt:lpstr>
      <vt:lpstr>Calibri Light</vt:lpstr>
      <vt:lpstr>Century Gothic</vt:lpstr>
      <vt:lpstr>Lato</vt:lpstr>
      <vt:lpstr>Retrospect</vt:lpstr>
      <vt:lpstr>IFAI_master</vt:lpstr>
      <vt:lpstr>Custom Design</vt:lpstr>
      <vt:lpstr>PowerPoint Presentation</vt:lpstr>
      <vt:lpstr>Credit Basics</vt:lpstr>
      <vt:lpstr>Credit Scores</vt:lpstr>
      <vt:lpstr>Credit History &amp; Reports</vt:lpstr>
      <vt:lpstr>How do I access my credit report?</vt:lpstr>
      <vt:lpstr>Reading Your Credit Report</vt:lpstr>
      <vt:lpstr>Reading Your Credit Report</vt:lpstr>
      <vt:lpstr>Summary of Credit Basics</vt:lpstr>
      <vt:lpstr>Financing Agricultural Operations</vt:lpstr>
      <vt:lpstr>USDA Farm Service Agency</vt:lpstr>
      <vt:lpstr>USDA Farm Service Agency</vt:lpstr>
      <vt:lpstr>FSA Farm Loan Programs </vt:lpstr>
      <vt:lpstr>FSA Farm Loan Programs: Targeted Loan Audiences </vt:lpstr>
      <vt:lpstr>FSA Farm Loan Programs: Specialty Loans  </vt:lpstr>
      <vt:lpstr>USDA Farm Service Agency</vt:lpstr>
      <vt:lpstr>Farm Credit System</vt:lpstr>
      <vt:lpstr>Native CDFI’s and Credit  Repair/Monitoring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Cultivating Tribal Sovereignty: A Call to Action for Food Systems Development and Resiliency</dc:title>
  <dc:creator>Carly D. Griffith Hotvedt</dc:creator>
  <cp:lastModifiedBy>Blake Jackson</cp:lastModifiedBy>
  <cp:revision>16</cp:revision>
  <dcterms:created xsi:type="dcterms:W3CDTF">2020-05-19T23:53:46Z</dcterms:created>
  <dcterms:modified xsi:type="dcterms:W3CDTF">2021-02-26T03:47:02Z</dcterms:modified>
</cp:coreProperties>
</file>